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100" autoAdjust="0"/>
    <p:restoredTop sz="94660"/>
  </p:normalViewPr>
  <p:slideViewPr>
    <p:cSldViewPr snapToGrid="0">
      <p:cViewPr varScale="1">
        <p:scale>
          <a:sx n="69" d="100"/>
          <a:sy n="69" d="100"/>
        </p:scale>
        <p:origin x="667"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10AA7-1CF7-4532-9C63-3E885A7C800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30181D9-A879-4346-BB32-A81C6923FF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3220EFD-A4A0-4CCE-9EC4-F31062A36DA2}"/>
              </a:ext>
            </a:extLst>
          </p:cNvPr>
          <p:cNvSpPr>
            <a:spLocks noGrp="1"/>
          </p:cNvSpPr>
          <p:nvPr>
            <p:ph type="dt" sz="half" idx="10"/>
          </p:nvPr>
        </p:nvSpPr>
        <p:spPr/>
        <p:txBody>
          <a:bodyPr/>
          <a:lstStyle/>
          <a:p>
            <a:fld id="{A1DE8437-1FF5-428D-8339-6D51F0007CF5}" type="datetimeFigureOut">
              <a:rPr lang="en-US" smtClean="0"/>
              <a:t>2/28/2018</a:t>
            </a:fld>
            <a:endParaRPr lang="en-US"/>
          </a:p>
        </p:txBody>
      </p:sp>
      <p:sp>
        <p:nvSpPr>
          <p:cNvPr id="5" name="Footer Placeholder 4">
            <a:extLst>
              <a:ext uri="{FF2B5EF4-FFF2-40B4-BE49-F238E27FC236}">
                <a16:creationId xmlns:a16="http://schemas.microsoft.com/office/drawing/2014/main" id="{B9CBF9BD-20A4-480C-8513-2F98B66902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BE3FBC-BBDC-4950-82B6-6C01C0373394}"/>
              </a:ext>
            </a:extLst>
          </p:cNvPr>
          <p:cNvSpPr>
            <a:spLocks noGrp="1"/>
          </p:cNvSpPr>
          <p:nvPr>
            <p:ph type="sldNum" sz="quarter" idx="12"/>
          </p:nvPr>
        </p:nvSpPr>
        <p:spPr/>
        <p:txBody>
          <a:bodyPr/>
          <a:lstStyle/>
          <a:p>
            <a:fld id="{CE9E85EA-2DCF-42C5-BCCB-14C9956F08AC}" type="slidenum">
              <a:rPr lang="en-US" smtClean="0"/>
              <a:t>‹#›</a:t>
            </a:fld>
            <a:endParaRPr lang="en-US"/>
          </a:p>
        </p:txBody>
      </p:sp>
    </p:spTree>
    <p:extLst>
      <p:ext uri="{BB962C8B-B14F-4D97-AF65-F5344CB8AC3E}">
        <p14:creationId xmlns:p14="http://schemas.microsoft.com/office/powerpoint/2010/main" val="5564182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E99B0-3EC4-44CF-9D20-1BBAAACCAA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1519A29-4437-4C28-9883-EE60606D189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981881-7654-486C-B1A5-E642A3543127}"/>
              </a:ext>
            </a:extLst>
          </p:cNvPr>
          <p:cNvSpPr>
            <a:spLocks noGrp="1"/>
          </p:cNvSpPr>
          <p:nvPr>
            <p:ph type="dt" sz="half" idx="10"/>
          </p:nvPr>
        </p:nvSpPr>
        <p:spPr/>
        <p:txBody>
          <a:bodyPr/>
          <a:lstStyle/>
          <a:p>
            <a:fld id="{A1DE8437-1FF5-428D-8339-6D51F0007CF5}" type="datetimeFigureOut">
              <a:rPr lang="en-US" smtClean="0"/>
              <a:t>2/28/2018</a:t>
            </a:fld>
            <a:endParaRPr lang="en-US"/>
          </a:p>
        </p:txBody>
      </p:sp>
      <p:sp>
        <p:nvSpPr>
          <p:cNvPr id="5" name="Footer Placeholder 4">
            <a:extLst>
              <a:ext uri="{FF2B5EF4-FFF2-40B4-BE49-F238E27FC236}">
                <a16:creationId xmlns:a16="http://schemas.microsoft.com/office/drawing/2014/main" id="{6263A8D5-8939-4D09-AD4F-89CAD164D3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792B03-F055-49F6-8AE3-CD21B845B119}"/>
              </a:ext>
            </a:extLst>
          </p:cNvPr>
          <p:cNvSpPr>
            <a:spLocks noGrp="1"/>
          </p:cNvSpPr>
          <p:nvPr>
            <p:ph type="sldNum" sz="quarter" idx="12"/>
          </p:nvPr>
        </p:nvSpPr>
        <p:spPr/>
        <p:txBody>
          <a:bodyPr/>
          <a:lstStyle/>
          <a:p>
            <a:fld id="{CE9E85EA-2DCF-42C5-BCCB-14C9956F08AC}" type="slidenum">
              <a:rPr lang="en-US" smtClean="0"/>
              <a:t>‹#›</a:t>
            </a:fld>
            <a:endParaRPr lang="en-US"/>
          </a:p>
        </p:txBody>
      </p:sp>
    </p:spTree>
    <p:extLst>
      <p:ext uri="{BB962C8B-B14F-4D97-AF65-F5344CB8AC3E}">
        <p14:creationId xmlns:p14="http://schemas.microsoft.com/office/powerpoint/2010/main" val="4934452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1CAD6B0-C8A0-488D-8C29-B6D602881D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8DD841B-CD0F-44E1-ACD9-BF3E3BBFC9B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DC5387-0C48-49B7-AA5B-AAAA472F4215}"/>
              </a:ext>
            </a:extLst>
          </p:cNvPr>
          <p:cNvSpPr>
            <a:spLocks noGrp="1"/>
          </p:cNvSpPr>
          <p:nvPr>
            <p:ph type="dt" sz="half" idx="10"/>
          </p:nvPr>
        </p:nvSpPr>
        <p:spPr/>
        <p:txBody>
          <a:bodyPr/>
          <a:lstStyle/>
          <a:p>
            <a:fld id="{A1DE8437-1FF5-428D-8339-6D51F0007CF5}" type="datetimeFigureOut">
              <a:rPr lang="en-US" smtClean="0"/>
              <a:t>2/28/2018</a:t>
            </a:fld>
            <a:endParaRPr lang="en-US"/>
          </a:p>
        </p:txBody>
      </p:sp>
      <p:sp>
        <p:nvSpPr>
          <p:cNvPr id="5" name="Footer Placeholder 4">
            <a:extLst>
              <a:ext uri="{FF2B5EF4-FFF2-40B4-BE49-F238E27FC236}">
                <a16:creationId xmlns:a16="http://schemas.microsoft.com/office/drawing/2014/main" id="{61622144-4C44-4537-89F6-930340384E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1788D1-57AC-4424-BA4F-B457BAAEADBE}"/>
              </a:ext>
            </a:extLst>
          </p:cNvPr>
          <p:cNvSpPr>
            <a:spLocks noGrp="1"/>
          </p:cNvSpPr>
          <p:nvPr>
            <p:ph type="sldNum" sz="quarter" idx="12"/>
          </p:nvPr>
        </p:nvSpPr>
        <p:spPr/>
        <p:txBody>
          <a:bodyPr/>
          <a:lstStyle/>
          <a:p>
            <a:fld id="{CE9E85EA-2DCF-42C5-BCCB-14C9956F08AC}" type="slidenum">
              <a:rPr lang="en-US" smtClean="0"/>
              <a:t>‹#›</a:t>
            </a:fld>
            <a:endParaRPr lang="en-US"/>
          </a:p>
        </p:txBody>
      </p:sp>
    </p:spTree>
    <p:extLst>
      <p:ext uri="{BB962C8B-B14F-4D97-AF65-F5344CB8AC3E}">
        <p14:creationId xmlns:p14="http://schemas.microsoft.com/office/powerpoint/2010/main" val="38238429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4187CB2-DDE8-43E3-A1FB-1752E52F6A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Title 6">
            <a:extLst>
              <a:ext uri="{FF2B5EF4-FFF2-40B4-BE49-F238E27FC236}">
                <a16:creationId xmlns:a16="http://schemas.microsoft.com/office/drawing/2014/main" id="{D25A5DA0-49CC-47F8-A271-136833C0381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791530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77AE1-53EB-4E76-9A2D-648C89BC5D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47B2FA-BCB5-4CF0-A372-51A85AD1073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BA0488-AE4B-4ED4-882C-F0ECF3CE642F}"/>
              </a:ext>
            </a:extLst>
          </p:cNvPr>
          <p:cNvSpPr>
            <a:spLocks noGrp="1"/>
          </p:cNvSpPr>
          <p:nvPr>
            <p:ph type="dt" sz="half" idx="10"/>
          </p:nvPr>
        </p:nvSpPr>
        <p:spPr/>
        <p:txBody>
          <a:bodyPr/>
          <a:lstStyle/>
          <a:p>
            <a:fld id="{301C293F-5082-49B6-837E-87C47C843B9F}" type="datetimeFigureOut">
              <a:rPr lang="en-US" smtClean="0"/>
              <a:t>2/28/2018</a:t>
            </a:fld>
            <a:endParaRPr lang="en-US"/>
          </a:p>
        </p:txBody>
      </p:sp>
      <p:sp>
        <p:nvSpPr>
          <p:cNvPr id="5" name="Footer Placeholder 4">
            <a:extLst>
              <a:ext uri="{FF2B5EF4-FFF2-40B4-BE49-F238E27FC236}">
                <a16:creationId xmlns:a16="http://schemas.microsoft.com/office/drawing/2014/main" id="{6B8DE4D2-5564-4FC9-BAFF-A15FA701ED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7915A0-629F-4BB7-9ECF-31EE918158E1}"/>
              </a:ext>
            </a:extLst>
          </p:cNvPr>
          <p:cNvSpPr>
            <a:spLocks noGrp="1"/>
          </p:cNvSpPr>
          <p:nvPr>
            <p:ph type="sldNum" sz="quarter" idx="12"/>
          </p:nvPr>
        </p:nvSpPr>
        <p:spPr/>
        <p:txBody>
          <a:bodyPr/>
          <a:lstStyle/>
          <a:p>
            <a:fld id="{E3716C8C-F6EB-4A38-8067-018587D488AD}" type="slidenum">
              <a:rPr lang="en-US" smtClean="0"/>
              <a:t>‹#›</a:t>
            </a:fld>
            <a:endParaRPr lang="en-US"/>
          </a:p>
        </p:txBody>
      </p:sp>
    </p:spTree>
    <p:extLst>
      <p:ext uri="{BB962C8B-B14F-4D97-AF65-F5344CB8AC3E}">
        <p14:creationId xmlns:p14="http://schemas.microsoft.com/office/powerpoint/2010/main" val="24876730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6184D-321B-43A1-8B18-4D606348D0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F764F18-0433-4A96-89B8-3193685F62D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9A6B0FA-68E1-4BF8-9C7A-F5645586DEA7}"/>
              </a:ext>
            </a:extLst>
          </p:cNvPr>
          <p:cNvSpPr>
            <a:spLocks noGrp="1"/>
          </p:cNvSpPr>
          <p:nvPr>
            <p:ph type="dt" sz="half" idx="10"/>
          </p:nvPr>
        </p:nvSpPr>
        <p:spPr/>
        <p:txBody>
          <a:bodyPr/>
          <a:lstStyle/>
          <a:p>
            <a:fld id="{301C293F-5082-49B6-837E-87C47C843B9F}" type="datetimeFigureOut">
              <a:rPr lang="en-US" smtClean="0"/>
              <a:t>2/28/2018</a:t>
            </a:fld>
            <a:endParaRPr lang="en-US"/>
          </a:p>
        </p:txBody>
      </p:sp>
      <p:sp>
        <p:nvSpPr>
          <p:cNvPr id="5" name="Footer Placeholder 4">
            <a:extLst>
              <a:ext uri="{FF2B5EF4-FFF2-40B4-BE49-F238E27FC236}">
                <a16:creationId xmlns:a16="http://schemas.microsoft.com/office/drawing/2014/main" id="{83A08CAF-2821-4F93-B99A-E068E3A18D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594FF1-D338-42AE-AC5F-7B31BCEA9D5D}"/>
              </a:ext>
            </a:extLst>
          </p:cNvPr>
          <p:cNvSpPr>
            <a:spLocks noGrp="1"/>
          </p:cNvSpPr>
          <p:nvPr>
            <p:ph type="sldNum" sz="quarter" idx="12"/>
          </p:nvPr>
        </p:nvSpPr>
        <p:spPr/>
        <p:txBody>
          <a:bodyPr/>
          <a:lstStyle/>
          <a:p>
            <a:fld id="{E3716C8C-F6EB-4A38-8067-018587D488AD}" type="slidenum">
              <a:rPr lang="en-US" smtClean="0"/>
              <a:t>‹#›</a:t>
            </a:fld>
            <a:endParaRPr lang="en-US"/>
          </a:p>
        </p:txBody>
      </p:sp>
    </p:spTree>
    <p:extLst>
      <p:ext uri="{BB962C8B-B14F-4D97-AF65-F5344CB8AC3E}">
        <p14:creationId xmlns:p14="http://schemas.microsoft.com/office/powerpoint/2010/main" val="15618324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3E96C-6C62-47DD-9FAB-EB84EA6C30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984728-859C-48DC-B872-CECB7AA03FF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0FB986B-0C1A-4291-9313-A073F80C8A4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3621700-A607-443D-91F5-E5E07750ADB8}"/>
              </a:ext>
            </a:extLst>
          </p:cNvPr>
          <p:cNvSpPr>
            <a:spLocks noGrp="1"/>
          </p:cNvSpPr>
          <p:nvPr>
            <p:ph type="dt" sz="half" idx="10"/>
          </p:nvPr>
        </p:nvSpPr>
        <p:spPr/>
        <p:txBody>
          <a:bodyPr/>
          <a:lstStyle/>
          <a:p>
            <a:fld id="{301C293F-5082-49B6-837E-87C47C843B9F}" type="datetimeFigureOut">
              <a:rPr lang="en-US" smtClean="0"/>
              <a:t>2/28/2018</a:t>
            </a:fld>
            <a:endParaRPr lang="en-US"/>
          </a:p>
        </p:txBody>
      </p:sp>
      <p:sp>
        <p:nvSpPr>
          <p:cNvPr id="6" name="Footer Placeholder 5">
            <a:extLst>
              <a:ext uri="{FF2B5EF4-FFF2-40B4-BE49-F238E27FC236}">
                <a16:creationId xmlns:a16="http://schemas.microsoft.com/office/drawing/2014/main" id="{F54EE16D-2DE6-43EA-90BA-23069BCF71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1797F7-9F31-4710-83A2-17F0A72273E8}"/>
              </a:ext>
            </a:extLst>
          </p:cNvPr>
          <p:cNvSpPr>
            <a:spLocks noGrp="1"/>
          </p:cNvSpPr>
          <p:nvPr>
            <p:ph type="sldNum" sz="quarter" idx="12"/>
          </p:nvPr>
        </p:nvSpPr>
        <p:spPr/>
        <p:txBody>
          <a:bodyPr/>
          <a:lstStyle/>
          <a:p>
            <a:fld id="{E3716C8C-F6EB-4A38-8067-018587D488AD}" type="slidenum">
              <a:rPr lang="en-US" smtClean="0"/>
              <a:t>‹#›</a:t>
            </a:fld>
            <a:endParaRPr lang="en-US"/>
          </a:p>
        </p:txBody>
      </p:sp>
    </p:spTree>
    <p:extLst>
      <p:ext uri="{BB962C8B-B14F-4D97-AF65-F5344CB8AC3E}">
        <p14:creationId xmlns:p14="http://schemas.microsoft.com/office/powerpoint/2010/main" val="2931182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35F97-EB55-4D4E-A38A-99BF622EC68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E0E519D-D7B7-44AC-8CC2-A215C077C1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CCC5DF6-2D48-4A1C-A504-78B9E0ED9B1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4A9F41-007C-426F-BC18-22ECE6D701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4D375E5-30E8-4388-8D5A-9112D8BBA4F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68B82D-8FA6-4817-AFE2-3591F92AC7BF}"/>
              </a:ext>
            </a:extLst>
          </p:cNvPr>
          <p:cNvSpPr>
            <a:spLocks noGrp="1"/>
          </p:cNvSpPr>
          <p:nvPr>
            <p:ph type="dt" sz="half" idx="10"/>
          </p:nvPr>
        </p:nvSpPr>
        <p:spPr/>
        <p:txBody>
          <a:bodyPr/>
          <a:lstStyle/>
          <a:p>
            <a:fld id="{301C293F-5082-49B6-837E-87C47C843B9F}" type="datetimeFigureOut">
              <a:rPr lang="en-US" smtClean="0"/>
              <a:t>2/28/2018</a:t>
            </a:fld>
            <a:endParaRPr lang="en-US"/>
          </a:p>
        </p:txBody>
      </p:sp>
      <p:sp>
        <p:nvSpPr>
          <p:cNvPr id="8" name="Footer Placeholder 7">
            <a:extLst>
              <a:ext uri="{FF2B5EF4-FFF2-40B4-BE49-F238E27FC236}">
                <a16:creationId xmlns:a16="http://schemas.microsoft.com/office/drawing/2014/main" id="{356A7394-4686-40EA-BEE0-436AB22A367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B81CFF9-A11E-4BE8-84DE-B6D5BE37CBCB}"/>
              </a:ext>
            </a:extLst>
          </p:cNvPr>
          <p:cNvSpPr>
            <a:spLocks noGrp="1"/>
          </p:cNvSpPr>
          <p:nvPr>
            <p:ph type="sldNum" sz="quarter" idx="12"/>
          </p:nvPr>
        </p:nvSpPr>
        <p:spPr/>
        <p:txBody>
          <a:bodyPr/>
          <a:lstStyle/>
          <a:p>
            <a:fld id="{E3716C8C-F6EB-4A38-8067-018587D488AD}" type="slidenum">
              <a:rPr lang="en-US" smtClean="0"/>
              <a:t>‹#›</a:t>
            </a:fld>
            <a:endParaRPr lang="en-US"/>
          </a:p>
        </p:txBody>
      </p:sp>
    </p:spTree>
    <p:extLst>
      <p:ext uri="{BB962C8B-B14F-4D97-AF65-F5344CB8AC3E}">
        <p14:creationId xmlns:p14="http://schemas.microsoft.com/office/powerpoint/2010/main" val="11249849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16613-0154-424F-B945-F15A30AC49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0E5009D-0935-464E-9D6E-C114C9911532}"/>
              </a:ext>
            </a:extLst>
          </p:cNvPr>
          <p:cNvSpPr>
            <a:spLocks noGrp="1"/>
          </p:cNvSpPr>
          <p:nvPr>
            <p:ph type="dt" sz="half" idx="10"/>
          </p:nvPr>
        </p:nvSpPr>
        <p:spPr/>
        <p:txBody>
          <a:bodyPr/>
          <a:lstStyle/>
          <a:p>
            <a:fld id="{301C293F-5082-49B6-837E-87C47C843B9F}" type="datetimeFigureOut">
              <a:rPr lang="en-US" smtClean="0"/>
              <a:t>2/28/2018</a:t>
            </a:fld>
            <a:endParaRPr lang="en-US"/>
          </a:p>
        </p:txBody>
      </p:sp>
      <p:sp>
        <p:nvSpPr>
          <p:cNvPr id="4" name="Footer Placeholder 3">
            <a:extLst>
              <a:ext uri="{FF2B5EF4-FFF2-40B4-BE49-F238E27FC236}">
                <a16:creationId xmlns:a16="http://schemas.microsoft.com/office/drawing/2014/main" id="{0806CA13-B97F-4253-9BF2-2C3DEC54AA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7F0E60D-334D-424F-91DE-9102AAEAFAD1}"/>
              </a:ext>
            </a:extLst>
          </p:cNvPr>
          <p:cNvSpPr>
            <a:spLocks noGrp="1"/>
          </p:cNvSpPr>
          <p:nvPr>
            <p:ph type="sldNum" sz="quarter" idx="12"/>
          </p:nvPr>
        </p:nvSpPr>
        <p:spPr/>
        <p:txBody>
          <a:bodyPr/>
          <a:lstStyle/>
          <a:p>
            <a:fld id="{E3716C8C-F6EB-4A38-8067-018587D488AD}" type="slidenum">
              <a:rPr lang="en-US" smtClean="0"/>
              <a:t>‹#›</a:t>
            </a:fld>
            <a:endParaRPr lang="en-US"/>
          </a:p>
        </p:txBody>
      </p:sp>
    </p:spTree>
    <p:extLst>
      <p:ext uri="{BB962C8B-B14F-4D97-AF65-F5344CB8AC3E}">
        <p14:creationId xmlns:p14="http://schemas.microsoft.com/office/powerpoint/2010/main" val="27243244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5327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45BAC-A1D1-4354-B547-289AE0B3F7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1533F98-A623-4544-9E33-6F2F1F1ACF1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B17D23-72D7-40C0-AA4F-BB0DF5B681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B67A937-8759-4478-877F-930ED3421296}"/>
              </a:ext>
            </a:extLst>
          </p:cNvPr>
          <p:cNvSpPr>
            <a:spLocks noGrp="1"/>
          </p:cNvSpPr>
          <p:nvPr>
            <p:ph type="dt" sz="half" idx="10"/>
          </p:nvPr>
        </p:nvSpPr>
        <p:spPr/>
        <p:txBody>
          <a:bodyPr/>
          <a:lstStyle/>
          <a:p>
            <a:fld id="{301C293F-5082-49B6-837E-87C47C843B9F}" type="datetimeFigureOut">
              <a:rPr lang="en-US" smtClean="0"/>
              <a:t>2/28/2018</a:t>
            </a:fld>
            <a:endParaRPr lang="en-US"/>
          </a:p>
        </p:txBody>
      </p:sp>
      <p:sp>
        <p:nvSpPr>
          <p:cNvPr id="6" name="Footer Placeholder 5">
            <a:extLst>
              <a:ext uri="{FF2B5EF4-FFF2-40B4-BE49-F238E27FC236}">
                <a16:creationId xmlns:a16="http://schemas.microsoft.com/office/drawing/2014/main" id="{E99D9940-6DD8-49DE-82D7-1F91CA7607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C0C0F2-ADB2-49F9-9E8F-B10040E9B611}"/>
              </a:ext>
            </a:extLst>
          </p:cNvPr>
          <p:cNvSpPr>
            <a:spLocks noGrp="1"/>
          </p:cNvSpPr>
          <p:nvPr>
            <p:ph type="sldNum" sz="quarter" idx="12"/>
          </p:nvPr>
        </p:nvSpPr>
        <p:spPr/>
        <p:txBody>
          <a:bodyPr/>
          <a:lstStyle/>
          <a:p>
            <a:fld id="{E3716C8C-F6EB-4A38-8067-018587D488AD}" type="slidenum">
              <a:rPr lang="en-US" smtClean="0"/>
              <a:t>‹#›</a:t>
            </a:fld>
            <a:endParaRPr lang="en-US"/>
          </a:p>
        </p:txBody>
      </p:sp>
    </p:spTree>
    <p:extLst>
      <p:ext uri="{BB962C8B-B14F-4D97-AF65-F5344CB8AC3E}">
        <p14:creationId xmlns:p14="http://schemas.microsoft.com/office/powerpoint/2010/main" val="19134880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3A1CB-762A-4750-BF39-A20C33BF51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35B612-F625-412F-811B-1ED6805A2EB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46D14A-9CDC-4896-A6AF-80BEA5C34783}"/>
              </a:ext>
            </a:extLst>
          </p:cNvPr>
          <p:cNvSpPr>
            <a:spLocks noGrp="1"/>
          </p:cNvSpPr>
          <p:nvPr>
            <p:ph type="dt" sz="half" idx="10"/>
          </p:nvPr>
        </p:nvSpPr>
        <p:spPr/>
        <p:txBody>
          <a:bodyPr/>
          <a:lstStyle/>
          <a:p>
            <a:fld id="{A1DE8437-1FF5-428D-8339-6D51F0007CF5}" type="datetimeFigureOut">
              <a:rPr lang="en-US" smtClean="0"/>
              <a:t>2/28/2018</a:t>
            </a:fld>
            <a:endParaRPr lang="en-US"/>
          </a:p>
        </p:txBody>
      </p:sp>
      <p:sp>
        <p:nvSpPr>
          <p:cNvPr id="5" name="Footer Placeholder 4">
            <a:extLst>
              <a:ext uri="{FF2B5EF4-FFF2-40B4-BE49-F238E27FC236}">
                <a16:creationId xmlns:a16="http://schemas.microsoft.com/office/drawing/2014/main" id="{DBACBFBD-78FC-4C84-964C-84E65EBBC3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A0BEA6-139B-4708-A1F8-F89968A59476}"/>
              </a:ext>
            </a:extLst>
          </p:cNvPr>
          <p:cNvSpPr>
            <a:spLocks noGrp="1"/>
          </p:cNvSpPr>
          <p:nvPr>
            <p:ph type="sldNum" sz="quarter" idx="12"/>
          </p:nvPr>
        </p:nvSpPr>
        <p:spPr/>
        <p:txBody>
          <a:bodyPr/>
          <a:lstStyle/>
          <a:p>
            <a:fld id="{CE9E85EA-2DCF-42C5-BCCB-14C9956F08AC}" type="slidenum">
              <a:rPr lang="en-US" smtClean="0"/>
              <a:t>‹#›</a:t>
            </a:fld>
            <a:endParaRPr lang="en-US"/>
          </a:p>
        </p:txBody>
      </p:sp>
    </p:spTree>
    <p:extLst>
      <p:ext uri="{BB962C8B-B14F-4D97-AF65-F5344CB8AC3E}">
        <p14:creationId xmlns:p14="http://schemas.microsoft.com/office/powerpoint/2010/main" val="8516768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B6A6F-2330-43CD-B568-B4797F4CF7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4A5B6A8-B10C-4ADE-A2DF-FBE650A4820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2494DF7-81B9-4C84-9A3C-B1A2923A9A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142CE3B-039E-421E-8797-DD8E23B8EBCB}"/>
              </a:ext>
            </a:extLst>
          </p:cNvPr>
          <p:cNvSpPr>
            <a:spLocks noGrp="1"/>
          </p:cNvSpPr>
          <p:nvPr>
            <p:ph type="dt" sz="half" idx="10"/>
          </p:nvPr>
        </p:nvSpPr>
        <p:spPr/>
        <p:txBody>
          <a:bodyPr/>
          <a:lstStyle/>
          <a:p>
            <a:fld id="{301C293F-5082-49B6-837E-87C47C843B9F}" type="datetimeFigureOut">
              <a:rPr lang="en-US" smtClean="0"/>
              <a:t>2/28/2018</a:t>
            </a:fld>
            <a:endParaRPr lang="en-US"/>
          </a:p>
        </p:txBody>
      </p:sp>
      <p:sp>
        <p:nvSpPr>
          <p:cNvPr id="6" name="Footer Placeholder 5">
            <a:extLst>
              <a:ext uri="{FF2B5EF4-FFF2-40B4-BE49-F238E27FC236}">
                <a16:creationId xmlns:a16="http://schemas.microsoft.com/office/drawing/2014/main" id="{CF26313C-EEF2-4EA5-AED4-9A0D7233A8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A44190-F76F-4499-9AF3-11AB6E58E02E}"/>
              </a:ext>
            </a:extLst>
          </p:cNvPr>
          <p:cNvSpPr>
            <a:spLocks noGrp="1"/>
          </p:cNvSpPr>
          <p:nvPr>
            <p:ph type="sldNum" sz="quarter" idx="12"/>
          </p:nvPr>
        </p:nvSpPr>
        <p:spPr/>
        <p:txBody>
          <a:bodyPr/>
          <a:lstStyle/>
          <a:p>
            <a:fld id="{E3716C8C-F6EB-4A38-8067-018587D488AD}" type="slidenum">
              <a:rPr lang="en-US" smtClean="0"/>
              <a:t>‹#›</a:t>
            </a:fld>
            <a:endParaRPr lang="en-US"/>
          </a:p>
        </p:txBody>
      </p:sp>
    </p:spTree>
    <p:extLst>
      <p:ext uri="{BB962C8B-B14F-4D97-AF65-F5344CB8AC3E}">
        <p14:creationId xmlns:p14="http://schemas.microsoft.com/office/powerpoint/2010/main" val="9058069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5476D-BEA7-48AD-BFA8-B1EB78C197A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FF9776E-3BEC-4FAB-84D4-51F19532B98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715553-916F-4BB0-8A53-FB90B919A6B6}"/>
              </a:ext>
            </a:extLst>
          </p:cNvPr>
          <p:cNvSpPr>
            <a:spLocks noGrp="1"/>
          </p:cNvSpPr>
          <p:nvPr>
            <p:ph type="dt" sz="half" idx="10"/>
          </p:nvPr>
        </p:nvSpPr>
        <p:spPr/>
        <p:txBody>
          <a:bodyPr/>
          <a:lstStyle/>
          <a:p>
            <a:fld id="{301C293F-5082-49B6-837E-87C47C843B9F}" type="datetimeFigureOut">
              <a:rPr lang="en-US" smtClean="0"/>
              <a:t>2/28/2018</a:t>
            </a:fld>
            <a:endParaRPr lang="en-US"/>
          </a:p>
        </p:txBody>
      </p:sp>
      <p:sp>
        <p:nvSpPr>
          <p:cNvPr id="5" name="Footer Placeholder 4">
            <a:extLst>
              <a:ext uri="{FF2B5EF4-FFF2-40B4-BE49-F238E27FC236}">
                <a16:creationId xmlns:a16="http://schemas.microsoft.com/office/drawing/2014/main" id="{621C2403-CA6F-4C59-B9C3-C3CCA6718C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4C3955-6C50-42AC-BB31-F868AF7DA699}"/>
              </a:ext>
            </a:extLst>
          </p:cNvPr>
          <p:cNvSpPr>
            <a:spLocks noGrp="1"/>
          </p:cNvSpPr>
          <p:nvPr>
            <p:ph type="sldNum" sz="quarter" idx="12"/>
          </p:nvPr>
        </p:nvSpPr>
        <p:spPr/>
        <p:txBody>
          <a:bodyPr/>
          <a:lstStyle/>
          <a:p>
            <a:fld id="{E3716C8C-F6EB-4A38-8067-018587D488AD}" type="slidenum">
              <a:rPr lang="en-US" smtClean="0"/>
              <a:t>‹#›</a:t>
            </a:fld>
            <a:endParaRPr lang="en-US"/>
          </a:p>
        </p:txBody>
      </p:sp>
    </p:spTree>
    <p:extLst>
      <p:ext uri="{BB962C8B-B14F-4D97-AF65-F5344CB8AC3E}">
        <p14:creationId xmlns:p14="http://schemas.microsoft.com/office/powerpoint/2010/main" val="29286901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69386FA-C3E5-4F60-B11A-A91B2FD737A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AACF0C9-F00B-4C97-8337-4F1FD8EBE6D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EC71AE-8E67-4235-8691-C54715144089}"/>
              </a:ext>
            </a:extLst>
          </p:cNvPr>
          <p:cNvSpPr>
            <a:spLocks noGrp="1"/>
          </p:cNvSpPr>
          <p:nvPr>
            <p:ph type="dt" sz="half" idx="10"/>
          </p:nvPr>
        </p:nvSpPr>
        <p:spPr/>
        <p:txBody>
          <a:bodyPr/>
          <a:lstStyle/>
          <a:p>
            <a:fld id="{301C293F-5082-49B6-837E-87C47C843B9F}" type="datetimeFigureOut">
              <a:rPr lang="en-US" smtClean="0"/>
              <a:t>2/28/2018</a:t>
            </a:fld>
            <a:endParaRPr lang="en-US"/>
          </a:p>
        </p:txBody>
      </p:sp>
      <p:sp>
        <p:nvSpPr>
          <p:cNvPr id="5" name="Footer Placeholder 4">
            <a:extLst>
              <a:ext uri="{FF2B5EF4-FFF2-40B4-BE49-F238E27FC236}">
                <a16:creationId xmlns:a16="http://schemas.microsoft.com/office/drawing/2014/main" id="{5CCF0DC1-628B-492E-BEC7-6935A21711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1277F0-F82A-4051-9DA6-E15EC76E5534}"/>
              </a:ext>
            </a:extLst>
          </p:cNvPr>
          <p:cNvSpPr>
            <a:spLocks noGrp="1"/>
          </p:cNvSpPr>
          <p:nvPr>
            <p:ph type="sldNum" sz="quarter" idx="12"/>
          </p:nvPr>
        </p:nvSpPr>
        <p:spPr/>
        <p:txBody>
          <a:bodyPr/>
          <a:lstStyle/>
          <a:p>
            <a:fld id="{E3716C8C-F6EB-4A38-8067-018587D488AD}" type="slidenum">
              <a:rPr lang="en-US" smtClean="0"/>
              <a:t>‹#›</a:t>
            </a:fld>
            <a:endParaRPr lang="en-US"/>
          </a:p>
        </p:txBody>
      </p:sp>
    </p:spTree>
    <p:extLst>
      <p:ext uri="{BB962C8B-B14F-4D97-AF65-F5344CB8AC3E}">
        <p14:creationId xmlns:p14="http://schemas.microsoft.com/office/powerpoint/2010/main" val="1597835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62F2B-98E6-45A6-9189-07A07890CFD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0FA3A16-7D3B-4C61-83EF-E91435C1280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A9F1D8D-3CEC-419D-A545-B2704032F63E}"/>
              </a:ext>
            </a:extLst>
          </p:cNvPr>
          <p:cNvSpPr>
            <a:spLocks noGrp="1"/>
          </p:cNvSpPr>
          <p:nvPr>
            <p:ph type="dt" sz="half" idx="10"/>
          </p:nvPr>
        </p:nvSpPr>
        <p:spPr/>
        <p:txBody>
          <a:bodyPr/>
          <a:lstStyle/>
          <a:p>
            <a:fld id="{A1DE8437-1FF5-428D-8339-6D51F0007CF5}" type="datetimeFigureOut">
              <a:rPr lang="en-US" smtClean="0"/>
              <a:t>2/28/2018</a:t>
            </a:fld>
            <a:endParaRPr lang="en-US"/>
          </a:p>
        </p:txBody>
      </p:sp>
      <p:sp>
        <p:nvSpPr>
          <p:cNvPr id="5" name="Footer Placeholder 4">
            <a:extLst>
              <a:ext uri="{FF2B5EF4-FFF2-40B4-BE49-F238E27FC236}">
                <a16:creationId xmlns:a16="http://schemas.microsoft.com/office/drawing/2014/main" id="{827C2C06-091C-433A-A3C7-19DB4C870B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398F0A-D149-458F-A6B4-5AA675E2E681}"/>
              </a:ext>
            </a:extLst>
          </p:cNvPr>
          <p:cNvSpPr>
            <a:spLocks noGrp="1"/>
          </p:cNvSpPr>
          <p:nvPr>
            <p:ph type="sldNum" sz="quarter" idx="12"/>
          </p:nvPr>
        </p:nvSpPr>
        <p:spPr/>
        <p:txBody>
          <a:bodyPr/>
          <a:lstStyle/>
          <a:p>
            <a:fld id="{CE9E85EA-2DCF-42C5-BCCB-14C9956F08AC}" type="slidenum">
              <a:rPr lang="en-US" smtClean="0"/>
              <a:t>‹#›</a:t>
            </a:fld>
            <a:endParaRPr lang="en-US"/>
          </a:p>
        </p:txBody>
      </p:sp>
    </p:spTree>
    <p:extLst>
      <p:ext uri="{BB962C8B-B14F-4D97-AF65-F5344CB8AC3E}">
        <p14:creationId xmlns:p14="http://schemas.microsoft.com/office/powerpoint/2010/main" val="32201961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B8970-B05B-4DFF-AF42-A9F8BA1706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25A164-FDAC-48BD-AFA6-B6A533C5709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3B7FAF8-E6F1-4DDC-8BE7-915A80F65CD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07D52B1-24B1-4FFE-BE1A-10241DD489E5}"/>
              </a:ext>
            </a:extLst>
          </p:cNvPr>
          <p:cNvSpPr>
            <a:spLocks noGrp="1"/>
          </p:cNvSpPr>
          <p:nvPr>
            <p:ph type="dt" sz="half" idx="10"/>
          </p:nvPr>
        </p:nvSpPr>
        <p:spPr/>
        <p:txBody>
          <a:bodyPr/>
          <a:lstStyle/>
          <a:p>
            <a:fld id="{A1DE8437-1FF5-428D-8339-6D51F0007CF5}" type="datetimeFigureOut">
              <a:rPr lang="en-US" smtClean="0"/>
              <a:t>2/28/2018</a:t>
            </a:fld>
            <a:endParaRPr lang="en-US"/>
          </a:p>
        </p:txBody>
      </p:sp>
      <p:sp>
        <p:nvSpPr>
          <p:cNvPr id="6" name="Footer Placeholder 5">
            <a:extLst>
              <a:ext uri="{FF2B5EF4-FFF2-40B4-BE49-F238E27FC236}">
                <a16:creationId xmlns:a16="http://schemas.microsoft.com/office/drawing/2014/main" id="{B8203994-E76E-4188-ACD9-0A313D3B60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744C19-6C2E-4F70-ADD7-B3F7976744B2}"/>
              </a:ext>
            </a:extLst>
          </p:cNvPr>
          <p:cNvSpPr>
            <a:spLocks noGrp="1"/>
          </p:cNvSpPr>
          <p:nvPr>
            <p:ph type="sldNum" sz="quarter" idx="12"/>
          </p:nvPr>
        </p:nvSpPr>
        <p:spPr/>
        <p:txBody>
          <a:bodyPr/>
          <a:lstStyle/>
          <a:p>
            <a:fld id="{CE9E85EA-2DCF-42C5-BCCB-14C9956F08AC}" type="slidenum">
              <a:rPr lang="en-US" smtClean="0"/>
              <a:t>‹#›</a:t>
            </a:fld>
            <a:endParaRPr lang="en-US"/>
          </a:p>
        </p:txBody>
      </p:sp>
    </p:spTree>
    <p:extLst>
      <p:ext uri="{BB962C8B-B14F-4D97-AF65-F5344CB8AC3E}">
        <p14:creationId xmlns:p14="http://schemas.microsoft.com/office/powerpoint/2010/main" val="9791968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26D9F-1703-4EEF-A81D-0E9A12229ED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145F59B-E669-4339-B162-57119CA3C8C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B46E712-26B8-4B46-B92C-C8CE6945BE1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525C97B-0BBE-4F4E-8B01-47E9C12F02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28995AB-018B-48C7-8BEA-EA8F0FB07BE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BFCD7F3-F5B6-4B03-9F58-85B17B7921B7}"/>
              </a:ext>
            </a:extLst>
          </p:cNvPr>
          <p:cNvSpPr>
            <a:spLocks noGrp="1"/>
          </p:cNvSpPr>
          <p:nvPr>
            <p:ph type="dt" sz="half" idx="10"/>
          </p:nvPr>
        </p:nvSpPr>
        <p:spPr/>
        <p:txBody>
          <a:bodyPr/>
          <a:lstStyle/>
          <a:p>
            <a:fld id="{A1DE8437-1FF5-428D-8339-6D51F0007CF5}" type="datetimeFigureOut">
              <a:rPr lang="en-US" smtClean="0"/>
              <a:t>2/28/2018</a:t>
            </a:fld>
            <a:endParaRPr lang="en-US"/>
          </a:p>
        </p:txBody>
      </p:sp>
      <p:sp>
        <p:nvSpPr>
          <p:cNvPr id="8" name="Footer Placeholder 7">
            <a:extLst>
              <a:ext uri="{FF2B5EF4-FFF2-40B4-BE49-F238E27FC236}">
                <a16:creationId xmlns:a16="http://schemas.microsoft.com/office/drawing/2014/main" id="{5BE0D5FF-2F50-4A73-B2AC-1BC09379F79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FA784BF-B6BC-447A-ADDD-4825B1A84DA0}"/>
              </a:ext>
            </a:extLst>
          </p:cNvPr>
          <p:cNvSpPr>
            <a:spLocks noGrp="1"/>
          </p:cNvSpPr>
          <p:nvPr>
            <p:ph type="sldNum" sz="quarter" idx="12"/>
          </p:nvPr>
        </p:nvSpPr>
        <p:spPr/>
        <p:txBody>
          <a:bodyPr/>
          <a:lstStyle/>
          <a:p>
            <a:fld id="{CE9E85EA-2DCF-42C5-BCCB-14C9956F08AC}" type="slidenum">
              <a:rPr lang="en-US" smtClean="0"/>
              <a:t>‹#›</a:t>
            </a:fld>
            <a:endParaRPr lang="en-US"/>
          </a:p>
        </p:txBody>
      </p:sp>
    </p:spTree>
    <p:extLst>
      <p:ext uri="{BB962C8B-B14F-4D97-AF65-F5344CB8AC3E}">
        <p14:creationId xmlns:p14="http://schemas.microsoft.com/office/powerpoint/2010/main" val="38217901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6F641-6A6B-4E30-8A1B-EA57058838B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B369E6D-BA8D-4C9F-8BC2-A2C1895E6B20}"/>
              </a:ext>
            </a:extLst>
          </p:cNvPr>
          <p:cNvSpPr>
            <a:spLocks noGrp="1"/>
          </p:cNvSpPr>
          <p:nvPr>
            <p:ph type="dt" sz="half" idx="10"/>
          </p:nvPr>
        </p:nvSpPr>
        <p:spPr/>
        <p:txBody>
          <a:bodyPr/>
          <a:lstStyle/>
          <a:p>
            <a:fld id="{A1DE8437-1FF5-428D-8339-6D51F0007CF5}" type="datetimeFigureOut">
              <a:rPr lang="en-US" smtClean="0"/>
              <a:t>2/28/2018</a:t>
            </a:fld>
            <a:endParaRPr lang="en-US"/>
          </a:p>
        </p:txBody>
      </p:sp>
      <p:sp>
        <p:nvSpPr>
          <p:cNvPr id="4" name="Footer Placeholder 3">
            <a:extLst>
              <a:ext uri="{FF2B5EF4-FFF2-40B4-BE49-F238E27FC236}">
                <a16:creationId xmlns:a16="http://schemas.microsoft.com/office/drawing/2014/main" id="{83F3EE53-525B-491A-BEDE-EDDE9A47CEE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BED4253-7D49-433E-8AC8-A255B04CA4AC}"/>
              </a:ext>
            </a:extLst>
          </p:cNvPr>
          <p:cNvSpPr>
            <a:spLocks noGrp="1"/>
          </p:cNvSpPr>
          <p:nvPr>
            <p:ph type="sldNum" sz="quarter" idx="12"/>
          </p:nvPr>
        </p:nvSpPr>
        <p:spPr/>
        <p:txBody>
          <a:bodyPr/>
          <a:lstStyle/>
          <a:p>
            <a:fld id="{CE9E85EA-2DCF-42C5-BCCB-14C9956F08AC}" type="slidenum">
              <a:rPr lang="en-US" smtClean="0"/>
              <a:t>‹#›</a:t>
            </a:fld>
            <a:endParaRPr lang="en-US"/>
          </a:p>
        </p:txBody>
      </p:sp>
    </p:spTree>
    <p:extLst>
      <p:ext uri="{BB962C8B-B14F-4D97-AF65-F5344CB8AC3E}">
        <p14:creationId xmlns:p14="http://schemas.microsoft.com/office/powerpoint/2010/main" val="37974301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F715C5-6A8B-45FA-83BC-26B0F76A9944}"/>
              </a:ext>
            </a:extLst>
          </p:cNvPr>
          <p:cNvSpPr>
            <a:spLocks noGrp="1"/>
          </p:cNvSpPr>
          <p:nvPr>
            <p:ph type="dt" sz="half" idx="10"/>
          </p:nvPr>
        </p:nvSpPr>
        <p:spPr/>
        <p:txBody>
          <a:bodyPr/>
          <a:lstStyle/>
          <a:p>
            <a:fld id="{A1DE8437-1FF5-428D-8339-6D51F0007CF5}" type="datetimeFigureOut">
              <a:rPr lang="en-US" smtClean="0"/>
              <a:t>2/28/2018</a:t>
            </a:fld>
            <a:endParaRPr lang="en-US"/>
          </a:p>
        </p:txBody>
      </p:sp>
      <p:sp>
        <p:nvSpPr>
          <p:cNvPr id="3" name="Footer Placeholder 2">
            <a:extLst>
              <a:ext uri="{FF2B5EF4-FFF2-40B4-BE49-F238E27FC236}">
                <a16:creationId xmlns:a16="http://schemas.microsoft.com/office/drawing/2014/main" id="{5310B631-B796-4042-A948-208D320BE33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CA38E39-0672-4B61-9CE4-DCE6FE1A49A5}"/>
              </a:ext>
            </a:extLst>
          </p:cNvPr>
          <p:cNvSpPr>
            <a:spLocks noGrp="1"/>
          </p:cNvSpPr>
          <p:nvPr>
            <p:ph type="sldNum" sz="quarter" idx="12"/>
          </p:nvPr>
        </p:nvSpPr>
        <p:spPr/>
        <p:txBody>
          <a:bodyPr/>
          <a:lstStyle/>
          <a:p>
            <a:fld id="{CE9E85EA-2DCF-42C5-BCCB-14C9956F08AC}" type="slidenum">
              <a:rPr lang="en-US" smtClean="0"/>
              <a:t>‹#›</a:t>
            </a:fld>
            <a:endParaRPr lang="en-US"/>
          </a:p>
        </p:txBody>
      </p:sp>
    </p:spTree>
    <p:extLst>
      <p:ext uri="{BB962C8B-B14F-4D97-AF65-F5344CB8AC3E}">
        <p14:creationId xmlns:p14="http://schemas.microsoft.com/office/powerpoint/2010/main" val="31430782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448E8-8FB5-4D97-A75F-562ACAC260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D77FB7-E752-4175-91A3-81EB4BB82A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195DD7-697C-471F-B2D4-977159EF93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A57A2B0-ADF6-4913-B9EB-BEEBEA27096F}"/>
              </a:ext>
            </a:extLst>
          </p:cNvPr>
          <p:cNvSpPr>
            <a:spLocks noGrp="1"/>
          </p:cNvSpPr>
          <p:nvPr>
            <p:ph type="dt" sz="half" idx="10"/>
          </p:nvPr>
        </p:nvSpPr>
        <p:spPr/>
        <p:txBody>
          <a:bodyPr/>
          <a:lstStyle/>
          <a:p>
            <a:fld id="{A1DE8437-1FF5-428D-8339-6D51F0007CF5}" type="datetimeFigureOut">
              <a:rPr lang="en-US" smtClean="0"/>
              <a:t>2/28/2018</a:t>
            </a:fld>
            <a:endParaRPr lang="en-US"/>
          </a:p>
        </p:txBody>
      </p:sp>
      <p:sp>
        <p:nvSpPr>
          <p:cNvPr id="6" name="Footer Placeholder 5">
            <a:extLst>
              <a:ext uri="{FF2B5EF4-FFF2-40B4-BE49-F238E27FC236}">
                <a16:creationId xmlns:a16="http://schemas.microsoft.com/office/drawing/2014/main" id="{2E97177E-1DB9-4304-A8AF-A73E4E7769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38C454-3DE7-48D6-A5D7-E2FAFC612D45}"/>
              </a:ext>
            </a:extLst>
          </p:cNvPr>
          <p:cNvSpPr>
            <a:spLocks noGrp="1"/>
          </p:cNvSpPr>
          <p:nvPr>
            <p:ph type="sldNum" sz="quarter" idx="12"/>
          </p:nvPr>
        </p:nvSpPr>
        <p:spPr/>
        <p:txBody>
          <a:bodyPr/>
          <a:lstStyle/>
          <a:p>
            <a:fld id="{CE9E85EA-2DCF-42C5-BCCB-14C9956F08AC}" type="slidenum">
              <a:rPr lang="en-US" smtClean="0"/>
              <a:t>‹#›</a:t>
            </a:fld>
            <a:endParaRPr lang="en-US"/>
          </a:p>
        </p:txBody>
      </p:sp>
    </p:spTree>
    <p:extLst>
      <p:ext uri="{BB962C8B-B14F-4D97-AF65-F5344CB8AC3E}">
        <p14:creationId xmlns:p14="http://schemas.microsoft.com/office/powerpoint/2010/main" val="14479702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53C7E-C1A1-4258-AA56-6635C8DB15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EDFDB3-EB31-40AA-A01C-201E8034A13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F2CF4B-4F47-4CED-ABAF-7E1D4532D8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2374B27-F0AE-4829-AEA2-67604B054959}"/>
              </a:ext>
            </a:extLst>
          </p:cNvPr>
          <p:cNvSpPr>
            <a:spLocks noGrp="1"/>
          </p:cNvSpPr>
          <p:nvPr>
            <p:ph type="dt" sz="half" idx="10"/>
          </p:nvPr>
        </p:nvSpPr>
        <p:spPr/>
        <p:txBody>
          <a:bodyPr/>
          <a:lstStyle/>
          <a:p>
            <a:fld id="{A1DE8437-1FF5-428D-8339-6D51F0007CF5}" type="datetimeFigureOut">
              <a:rPr lang="en-US" smtClean="0"/>
              <a:t>2/28/2018</a:t>
            </a:fld>
            <a:endParaRPr lang="en-US"/>
          </a:p>
        </p:txBody>
      </p:sp>
      <p:sp>
        <p:nvSpPr>
          <p:cNvPr id="6" name="Footer Placeholder 5">
            <a:extLst>
              <a:ext uri="{FF2B5EF4-FFF2-40B4-BE49-F238E27FC236}">
                <a16:creationId xmlns:a16="http://schemas.microsoft.com/office/drawing/2014/main" id="{AC5ECAC2-972D-4C3D-9E5B-B03F6A7911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4755FA-F3E0-4163-9D60-9F486A154E73}"/>
              </a:ext>
            </a:extLst>
          </p:cNvPr>
          <p:cNvSpPr>
            <a:spLocks noGrp="1"/>
          </p:cNvSpPr>
          <p:nvPr>
            <p:ph type="sldNum" sz="quarter" idx="12"/>
          </p:nvPr>
        </p:nvSpPr>
        <p:spPr/>
        <p:txBody>
          <a:bodyPr/>
          <a:lstStyle/>
          <a:p>
            <a:fld id="{CE9E85EA-2DCF-42C5-BCCB-14C9956F08AC}" type="slidenum">
              <a:rPr lang="en-US" smtClean="0"/>
              <a:t>‹#›</a:t>
            </a:fld>
            <a:endParaRPr lang="en-US"/>
          </a:p>
        </p:txBody>
      </p:sp>
    </p:spTree>
    <p:extLst>
      <p:ext uri="{BB962C8B-B14F-4D97-AF65-F5344CB8AC3E}">
        <p14:creationId xmlns:p14="http://schemas.microsoft.com/office/powerpoint/2010/main" val="2746594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28C27E-0FE9-4096-B5EE-9CE3C67016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9E2FE8-F656-441E-BE8A-E02F601AC88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90A796-BA67-451C-B3DD-943D767084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DE8437-1FF5-428D-8339-6D51F0007CF5}" type="datetimeFigureOut">
              <a:rPr lang="en-US" smtClean="0"/>
              <a:t>2/28/2018</a:t>
            </a:fld>
            <a:endParaRPr lang="en-US"/>
          </a:p>
        </p:txBody>
      </p:sp>
      <p:sp>
        <p:nvSpPr>
          <p:cNvPr id="5" name="Footer Placeholder 4">
            <a:extLst>
              <a:ext uri="{FF2B5EF4-FFF2-40B4-BE49-F238E27FC236}">
                <a16:creationId xmlns:a16="http://schemas.microsoft.com/office/drawing/2014/main" id="{7497FC0F-835E-40EC-97B6-74638BA483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1006D48-B1C8-45BA-8977-F7C7695DDC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9E85EA-2DCF-42C5-BCCB-14C9956F08AC}" type="slidenum">
              <a:rPr lang="en-US" smtClean="0"/>
              <a:t>‹#›</a:t>
            </a:fld>
            <a:endParaRPr lang="en-US"/>
          </a:p>
        </p:txBody>
      </p:sp>
    </p:spTree>
    <p:extLst>
      <p:ext uri="{BB962C8B-B14F-4D97-AF65-F5344CB8AC3E}">
        <p14:creationId xmlns:p14="http://schemas.microsoft.com/office/powerpoint/2010/main" val="41871685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4D06C9-8EAD-4C94-A346-F13FF9CD0A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FAD168C-211A-420C-95D6-FDE701025F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2C6937-23C1-4CAA-B753-4E7DA13E3DB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1C293F-5082-49B6-837E-87C47C843B9F}" type="datetimeFigureOut">
              <a:rPr lang="en-US" smtClean="0"/>
              <a:t>2/28/2018</a:t>
            </a:fld>
            <a:endParaRPr lang="en-US"/>
          </a:p>
        </p:txBody>
      </p:sp>
      <p:sp>
        <p:nvSpPr>
          <p:cNvPr id="5" name="Footer Placeholder 4">
            <a:extLst>
              <a:ext uri="{FF2B5EF4-FFF2-40B4-BE49-F238E27FC236}">
                <a16:creationId xmlns:a16="http://schemas.microsoft.com/office/drawing/2014/main" id="{E395BEA7-A9FB-480B-9697-F479A62315E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1228E08-C7D6-47ED-8D72-69CB3535A3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716C8C-F6EB-4A38-8067-018587D488AD}" type="slidenum">
              <a:rPr lang="en-US" smtClean="0"/>
              <a:t>‹#›</a:t>
            </a:fld>
            <a:endParaRPr lang="en-US"/>
          </a:p>
        </p:txBody>
      </p:sp>
    </p:spTree>
    <p:extLst>
      <p:ext uri="{BB962C8B-B14F-4D97-AF65-F5344CB8AC3E}">
        <p14:creationId xmlns:p14="http://schemas.microsoft.com/office/powerpoint/2010/main" val="30427308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20.xml"/><Relationship Id="rId1" Type="http://schemas.openxmlformats.org/officeDocument/2006/relationships/slideLayout" Target="../slideLayouts/slideLayout15.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21.xml"/><Relationship Id="rId1" Type="http://schemas.openxmlformats.org/officeDocument/2006/relationships/slideLayout" Target="../slideLayouts/slideLayout15.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15.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 Target="slide22.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slide" Target="slide5.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slide" Target="slide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slide" Target="slide1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slide" Target="slide11.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slide" Target="slide14.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5.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18.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1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ED1851-E9F8-4274-BD65-C5316BA7F608}"/>
              </a:ext>
            </a:extLst>
          </p:cNvPr>
          <p:cNvSpPr>
            <a:spLocks noGrp="1"/>
          </p:cNvSpPr>
          <p:nvPr>
            <p:ph type="title"/>
          </p:nvPr>
        </p:nvSpPr>
        <p:spPr/>
        <p:txBody>
          <a:bodyPr/>
          <a:lstStyle/>
          <a:p>
            <a:pPr algn="ctr"/>
            <a:r>
              <a:rPr lang="en-US" b="1" dirty="0"/>
              <a:t>The Book of 2</a:t>
            </a:r>
            <a:r>
              <a:rPr lang="en-US" b="1" baseline="30000" dirty="0"/>
              <a:t>nd</a:t>
            </a:r>
            <a:r>
              <a:rPr lang="en-US" b="1" dirty="0"/>
              <a:t> Samuel</a:t>
            </a:r>
            <a:br>
              <a:rPr lang="en-US" dirty="0"/>
            </a:br>
            <a:endParaRPr lang="en-US" dirty="0"/>
          </a:p>
        </p:txBody>
      </p:sp>
      <p:sp>
        <p:nvSpPr>
          <p:cNvPr id="5" name="Content Placeholder 4">
            <a:extLst>
              <a:ext uri="{FF2B5EF4-FFF2-40B4-BE49-F238E27FC236}">
                <a16:creationId xmlns:a16="http://schemas.microsoft.com/office/drawing/2014/main" id="{26E6FC80-92CE-4192-BADF-91A88363F5B6}"/>
              </a:ext>
            </a:extLst>
          </p:cNvPr>
          <p:cNvSpPr>
            <a:spLocks noGrp="1"/>
          </p:cNvSpPr>
          <p:nvPr>
            <p:ph sz="half" idx="1"/>
          </p:nvPr>
        </p:nvSpPr>
        <p:spPr>
          <a:xfrm>
            <a:off x="838199" y="1065228"/>
            <a:ext cx="10945305" cy="5792771"/>
          </a:xfrm>
        </p:spPr>
        <p:txBody>
          <a:bodyPr>
            <a:normAutofit fontScale="70000" lnSpcReduction="20000"/>
          </a:bodyPr>
          <a:lstStyle/>
          <a:p>
            <a:pPr marL="0" indent="0">
              <a:buNone/>
            </a:pPr>
            <a:r>
              <a:rPr lang="en-US" sz="2900" dirty="0"/>
              <a:t>SOURCES:</a:t>
            </a:r>
          </a:p>
          <a:p>
            <a:pPr marL="0" indent="0">
              <a:buNone/>
            </a:pPr>
            <a:r>
              <a:rPr lang="en-US" sz="2900" dirty="0"/>
              <a:t>MacArthur. The MacArthur Study Bible. Tennessee: Thomas Nelson, Inc., 2006. </a:t>
            </a:r>
          </a:p>
          <a:p>
            <a:pPr marL="0" indent="0">
              <a:buNone/>
            </a:pPr>
            <a:endParaRPr lang="en-US" sz="2900" dirty="0"/>
          </a:p>
          <a:p>
            <a:pPr marL="0" indent="0">
              <a:buNone/>
            </a:pPr>
            <a:r>
              <a:rPr lang="en-US" sz="2900" dirty="0"/>
              <a:t>McGee, J. Vernon. Malachi: Thru The Bible Commentary Series-The Prophets. Tennessee: Thomas Nelson, Inc., 1991. </a:t>
            </a:r>
          </a:p>
          <a:p>
            <a:pPr marL="0" indent="0">
              <a:buNone/>
            </a:pPr>
            <a:endParaRPr lang="en-US" sz="2900" dirty="0"/>
          </a:p>
          <a:p>
            <a:pPr marL="0" indent="0">
              <a:buNone/>
            </a:pPr>
            <a:r>
              <a:rPr lang="en-US" sz="2900" dirty="0"/>
              <a:t>Ryrie, Charles: Ryrie Study Bible: Expanded Edition. Chicago: The Moody Bible Institute of Chicago, 1995. </a:t>
            </a:r>
          </a:p>
          <a:p>
            <a:pPr marL="0" indent="0">
              <a:buNone/>
            </a:pPr>
            <a:endParaRPr lang="en-US" sz="2900" dirty="0"/>
          </a:p>
          <a:p>
            <a:pPr marL="0" indent="0">
              <a:buNone/>
            </a:pPr>
            <a:r>
              <a:rPr lang="en-US" sz="2900" dirty="0"/>
              <a:t>Tucker, Kent: Share Your Faith Ministries, California. </a:t>
            </a:r>
          </a:p>
          <a:p>
            <a:pPr marL="0" indent="0">
              <a:buNone/>
            </a:pPr>
            <a:endParaRPr lang="en-US" sz="2900" dirty="0"/>
          </a:p>
          <a:p>
            <a:pPr marL="0" indent="0">
              <a:buNone/>
            </a:pPr>
            <a:r>
              <a:rPr lang="en-US" sz="2900" dirty="0"/>
              <a:t>“Scriptures taken from the NEW AMERICAN STANDARD BIBLE®, Copyright © 1960, 1962, 1963, 1968, 1971, 1972, 1973, 1975, 1977, 1995 by The Lockman Foundation. Used by permission.”</a:t>
            </a:r>
          </a:p>
          <a:p>
            <a:pPr marL="0" indent="0">
              <a:buNone/>
            </a:pPr>
            <a:endParaRPr lang="en-US" sz="2900" dirty="0"/>
          </a:p>
          <a:p>
            <a:pPr marL="0" indent="0">
              <a:buNone/>
            </a:pPr>
            <a:r>
              <a:rPr lang="en-US" sz="2900" dirty="0"/>
              <a:t>AUTHOR</a:t>
            </a:r>
          </a:p>
          <a:p>
            <a:pPr marL="0" indent="0">
              <a:buNone/>
            </a:pPr>
            <a:r>
              <a:rPr lang="en-US" sz="2900" dirty="0"/>
              <a:t>Mervin W. Tapsfield</a:t>
            </a:r>
          </a:p>
          <a:p>
            <a:pPr marL="0" indent="0">
              <a:buNone/>
            </a:pPr>
            <a:r>
              <a:rPr lang="en-US" sz="2900" dirty="0"/>
              <a:t>Sword of the Spirit Studies</a:t>
            </a:r>
          </a:p>
          <a:p>
            <a:pPr marL="0" indent="0">
              <a:buNone/>
            </a:pPr>
            <a:r>
              <a:rPr lang="en-US" sz="2900" dirty="0"/>
              <a:t>www.swordofthespiritstudies.com</a:t>
            </a:r>
          </a:p>
          <a:p>
            <a:pPr marL="0" indent="0">
              <a:buNone/>
            </a:pPr>
            <a:endParaRPr lang="en-US" sz="2900" dirty="0"/>
          </a:p>
          <a:p>
            <a:pPr marL="0" indent="0">
              <a:buNone/>
            </a:pPr>
            <a:endParaRPr lang="en-US" dirty="0"/>
          </a:p>
        </p:txBody>
      </p:sp>
    </p:spTree>
    <p:extLst>
      <p:ext uri="{BB962C8B-B14F-4D97-AF65-F5344CB8AC3E}">
        <p14:creationId xmlns:p14="http://schemas.microsoft.com/office/powerpoint/2010/main" val="3695746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7" end="7"/>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9" end="9"/>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11" end="11"/>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xEl>
                                              <p:pRg st="12" end="12"/>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xEl>
                                              <p:pRg st="13" end="13"/>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uiExpand="1"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25A169-A75D-4421-91F2-371203F5D022}"/>
              </a:ext>
            </a:extLst>
          </p:cNvPr>
          <p:cNvSpPr>
            <a:spLocks noGrp="1"/>
          </p:cNvSpPr>
          <p:nvPr>
            <p:ph sz="half" idx="1"/>
          </p:nvPr>
        </p:nvSpPr>
        <p:spPr>
          <a:xfrm>
            <a:off x="838200" y="1561675"/>
            <a:ext cx="5181600" cy="4351338"/>
          </a:xfrm>
        </p:spPr>
        <p:txBody>
          <a:bodyPr>
            <a:normAutofit fontScale="92500"/>
          </a:bodyPr>
          <a:lstStyle/>
          <a:p>
            <a:pPr lvl="0"/>
            <a:r>
              <a:rPr lang="en-US" dirty="0"/>
              <a:t>Absalom also crossed the Jordan river with his army. </a:t>
            </a:r>
          </a:p>
          <a:p>
            <a:pPr lvl="0"/>
            <a:r>
              <a:rPr lang="en-US" dirty="0"/>
              <a:t>When David arrived in Mahanaim, Shobi </a:t>
            </a:r>
            <a:r>
              <a:rPr lang="en-US" b="1" dirty="0"/>
              <a:t>(</a:t>
            </a:r>
            <a:r>
              <a:rPr lang="en-US" b="1" dirty="0" err="1"/>
              <a:t>sh</a:t>
            </a:r>
            <a:r>
              <a:rPr lang="en-US" b="1" u="sng" dirty="0" err="1"/>
              <a:t>o</a:t>
            </a:r>
            <a:r>
              <a:rPr lang="en-US" b="1" dirty="0"/>
              <a:t>-</a:t>
            </a:r>
            <a:r>
              <a:rPr lang="en-US" dirty="0"/>
              <a:t>b</a:t>
            </a:r>
            <a:r>
              <a:rPr lang="en-US" u="sng" dirty="0"/>
              <a:t>e</a:t>
            </a:r>
            <a:r>
              <a:rPr lang="en-US" b="1" dirty="0"/>
              <a:t>,</a:t>
            </a:r>
            <a:r>
              <a:rPr lang="en-US" dirty="0"/>
              <a:t> Machir </a:t>
            </a:r>
            <a:r>
              <a:rPr lang="en-US" b="1" dirty="0"/>
              <a:t>(match-</a:t>
            </a:r>
            <a:r>
              <a:rPr lang="en-US" dirty="0"/>
              <a:t>ear) </a:t>
            </a:r>
            <a:r>
              <a:rPr lang="en-US" b="1" dirty="0"/>
              <a:t>,</a:t>
            </a:r>
            <a:r>
              <a:rPr lang="en-US" dirty="0"/>
              <a:t> and </a:t>
            </a:r>
            <a:r>
              <a:rPr lang="en-US" b="1" u="sng" dirty="0"/>
              <a:t>Barzillai</a:t>
            </a:r>
            <a:r>
              <a:rPr lang="en-US" dirty="0"/>
              <a:t> (bar-</a:t>
            </a:r>
            <a:r>
              <a:rPr lang="en-US" b="1" dirty="0" err="1"/>
              <a:t>zil</a:t>
            </a:r>
            <a:r>
              <a:rPr lang="en-US" dirty="0"/>
              <a:t>-</a:t>
            </a:r>
            <a:r>
              <a:rPr lang="en-US" u="sng" dirty="0" err="1"/>
              <a:t>i</a:t>
            </a:r>
            <a:r>
              <a:rPr lang="en-US" dirty="0"/>
              <a:t>)brought food and supplies to David and his men. It is interesting to note that Machir took care of Mephibosheth, Jonathan’s son, while Jonathan and Saul were fighting the Philistines (2 Samuel 9:3-5). [</a:t>
            </a:r>
            <a:r>
              <a:rPr lang="en-US" dirty="0">
                <a:hlinkClick r:id="rId2" action="ppaction://hlinksldjump"/>
              </a:rPr>
              <a:t>*</a:t>
            </a:r>
            <a:r>
              <a:rPr lang="en-US" dirty="0"/>
              <a:t>]</a:t>
            </a:r>
          </a:p>
          <a:p>
            <a:endParaRPr lang="en-US" dirty="0"/>
          </a:p>
        </p:txBody>
      </p:sp>
      <p:pic>
        <p:nvPicPr>
          <p:cNvPr id="2" name="Content Placeholder 1">
            <a:extLst>
              <a:ext uri="{FF2B5EF4-FFF2-40B4-BE49-F238E27FC236}">
                <a16:creationId xmlns:a16="http://schemas.microsoft.com/office/drawing/2014/main" id="{57712502-E7FC-4DA9-B83F-A965EC4D599A}"/>
              </a:ext>
            </a:extLst>
          </p:cNvPr>
          <p:cNvPicPr>
            <a:picLocks noGrp="1" noChangeAspect="1"/>
          </p:cNvPicPr>
          <p:nvPr>
            <p:ph sz="half" idx="2"/>
          </p:nvPr>
        </p:nvPicPr>
        <p:blipFill>
          <a:blip r:embed="rId3"/>
          <a:stretch>
            <a:fillRect/>
          </a:stretch>
        </p:blipFill>
        <p:spPr>
          <a:xfrm>
            <a:off x="7410139" y="1253331"/>
            <a:ext cx="2988526" cy="4351338"/>
          </a:xfrm>
          <a:prstGeom prst="rect">
            <a:avLst/>
          </a:prstGeom>
        </p:spPr>
      </p:pic>
      <p:pic>
        <p:nvPicPr>
          <p:cNvPr id="5" name="Picture 4">
            <a:extLst>
              <a:ext uri="{FF2B5EF4-FFF2-40B4-BE49-F238E27FC236}">
                <a16:creationId xmlns:a16="http://schemas.microsoft.com/office/drawing/2014/main" id="{8AF9D758-6902-4BD1-BE66-F7235866B0C6}"/>
              </a:ext>
            </a:extLst>
          </p:cNvPr>
          <p:cNvPicPr>
            <a:picLocks noChangeAspect="1"/>
          </p:cNvPicPr>
          <p:nvPr/>
        </p:nvPicPr>
        <p:blipFill>
          <a:blip r:embed="rId4"/>
          <a:stretch>
            <a:fillRect/>
          </a:stretch>
        </p:blipFill>
        <p:spPr>
          <a:xfrm>
            <a:off x="7201597" y="5656959"/>
            <a:ext cx="3840813" cy="256054"/>
          </a:xfrm>
          <a:prstGeom prst="rect">
            <a:avLst/>
          </a:prstGeom>
        </p:spPr>
      </p:pic>
    </p:spTree>
    <p:extLst>
      <p:ext uri="{BB962C8B-B14F-4D97-AF65-F5344CB8AC3E}">
        <p14:creationId xmlns:p14="http://schemas.microsoft.com/office/powerpoint/2010/main" val="454239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1A8B6-978B-473E-912E-E58E586DB7FA}"/>
              </a:ext>
            </a:extLst>
          </p:cNvPr>
          <p:cNvSpPr>
            <a:spLocks noGrp="1"/>
          </p:cNvSpPr>
          <p:nvPr>
            <p:ph type="title"/>
          </p:nvPr>
        </p:nvSpPr>
        <p:spPr/>
        <p:txBody>
          <a:bodyPr>
            <a:normAutofit fontScale="90000"/>
          </a:bodyPr>
          <a:lstStyle/>
          <a:p>
            <a:pPr algn="ctr"/>
            <a:r>
              <a:rPr lang="en-US" b="1" dirty="0"/>
              <a:t>CHAPTER 18: ABSALOM IS KILLED IN BATTLE</a:t>
            </a:r>
            <a:br>
              <a:rPr lang="en-US" dirty="0"/>
            </a:br>
            <a:endParaRPr lang="en-US" dirty="0"/>
          </a:p>
        </p:txBody>
      </p:sp>
      <p:sp>
        <p:nvSpPr>
          <p:cNvPr id="3" name="Content Placeholder 2">
            <a:extLst>
              <a:ext uri="{FF2B5EF4-FFF2-40B4-BE49-F238E27FC236}">
                <a16:creationId xmlns:a16="http://schemas.microsoft.com/office/drawing/2014/main" id="{FC34A6AB-3D20-435C-A7F2-72B87CAAC991}"/>
              </a:ext>
            </a:extLst>
          </p:cNvPr>
          <p:cNvSpPr>
            <a:spLocks noGrp="1"/>
          </p:cNvSpPr>
          <p:nvPr>
            <p:ph sz="half" idx="1"/>
          </p:nvPr>
        </p:nvSpPr>
        <p:spPr>
          <a:xfrm>
            <a:off x="838200" y="1395167"/>
            <a:ext cx="5181600" cy="5373279"/>
          </a:xfrm>
        </p:spPr>
        <p:txBody>
          <a:bodyPr>
            <a:normAutofit lnSpcReduction="10000"/>
          </a:bodyPr>
          <a:lstStyle/>
          <a:p>
            <a:pPr marL="0" indent="0">
              <a:buNone/>
            </a:pPr>
            <a:r>
              <a:rPr lang="en-US" b="1" dirty="0"/>
              <a:t>Vs. 1-33-David’s Warning to His Commanders</a:t>
            </a:r>
            <a:endParaRPr lang="en-US" dirty="0"/>
          </a:p>
          <a:p>
            <a:pPr lvl="0"/>
            <a:r>
              <a:rPr lang="en-US" dirty="0"/>
              <a:t>David divided his army among Joab, </a:t>
            </a:r>
            <a:r>
              <a:rPr lang="en-US" dirty="0" err="1"/>
              <a:t>Abishai</a:t>
            </a:r>
            <a:r>
              <a:rPr lang="en-US" dirty="0"/>
              <a:t>, and </a:t>
            </a:r>
            <a:r>
              <a:rPr lang="en-US" b="1" u="sng" dirty="0" err="1"/>
              <a:t>Ittai</a:t>
            </a:r>
            <a:r>
              <a:rPr lang="en-US" dirty="0"/>
              <a:t> (2 Samuel 15:19-22). [</a:t>
            </a:r>
            <a:r>
              <a:rPr lang="en-US" dirty="0">
                <a:hlinkClick r:id="rId2" action="ppaction://hlinksldjump"/>
              </a:rPr>
              <a:t>*</a:t>
            </a:r>
            <a:r>
              <a:rPr lang="en-US" dirty="0"/>
              <a:t>]</a:t>
            </a:r>
          </a:p>
          <a:p>
            <a:pPr lvl="0"/>
            <a:r>
              <a:rPr lang="en-US" dirty="0"/>
              <a:t>The people would not let David go out to battle but convinced him to remain in the city (</a:t>
            </a:r>
            <a:r>
              <a:rPr lang="en-US" dirty="0" err="1"/>
              <a:t>Mahanaim</a:t>
            </a:r>
            <a:r>
              <a:rPr lang="en-US" dirty="0"/>
              <a:t>).</a:t>
            </a:r>
          </a:p>
          <a:p>
            <a:pPr lvl="0"/>
            <a:r>
              <a:rPr lang="en-US" dirty="0"/>
              <a:t>As the armies left the city, David gave specific orders to Joab, </a:t>
            </a:r>
            <a:r>
              <a:rPr lang="en-US" dirty="0" err="1"/>
              <a:t>Abishai</a:t>
            </a:r>
            <a:r>
              <a:rPr lang="en-US" dirty="0"/>
              <a:t>, and </a:t>
            </a:r>
            <a:r>
              <a:rPr lang="en-US" dirty="0" err="1"/>
              <a:t>Ittai</a:t>
            </a:r>
            <a:r>
              <a:rPr lang="en-US" dirty="0"/>
              <a:t> not to </a:t>
            </a:r>
            <a:r>
              <a:rPr lang="en-US" b="1" u="sng" dirty="0"/>
              <a:t>kill or harm</a:t>
            </a:r>
            <a:r>
              <a:rPr lang="en-US" dirty="0"/>
              <a:t> Absalom.</a:t>
            </a:r>
          </a:p>
          <a:p>
            <a:endParaRPr lang="en-US" dirty="0"/>
          </a:p>
        </p:txBody>
      </p:sp>
      <p:pic>
        <p:nvPicPr>
          <p:cNvPr id="5" name="Content Placeholder 4">
            <a:extLst>
              <a:ext uri="{FF2B5EF4-FFF2-40B4-BE49-F238E27FC236}">
                <a16:creationId xmlns:a16="http://schemas.microsoft.com/office/drawing/2014/main" id="{0210C484-A9DD-41BA-AA8A-5118A3EE4C9D}"/>
              </a:ext>
            </a:extLst>
          </p:cNvPr>
          <p:cNvPicPr>
            <a:picLocks noGrp="1" noChangeAspect="1"/>
          </p:cNvPicPr>
          <p:nvPr>
            <p:ph sz="half" idx="2"/>
          </p:nvPr>
        </p:nvPicPr>
        <p:blipFill>
          <a:blip r:embed="rId3"/>
          <a:stretch>
            <a:fillRect/>
          </a:stretch>
        </p:blipFill>
        <p:spPr>
          <a:xfrm>
            <a:off x="7324628" y="1580859"/>
            <a:ext cx="3092278" cy="4499580"/>
          </a:xfrm>
          <a:prstGeom prst="rect">
            <a:avLst/>
          </a:prstGeom>
        </p:spPr>
      </p:pic>
      <p:pic>
        <p:nvPicPr>
          <p:cNvPr id="6" name="Picture 5">
            <a:extLst>
              <a:ext uri="{FF2B5EF4-FFF2-40B4-BE49-F238E27FC236}">
                <a16:creationId xmlns:a16="http://schemas.microsoft.com/office/drawing/2014/main" id="{02B735AC-219B-405B-918A-C92C29CEBD3D}"/>
              </a:ext>
            </a:extLst>
          </p:cNvPr>
          <p:cNvPicPr>
            <a:picLocks noChangeAspect="1"/>
          </p:cNvPicPr>
          <p:nvPr/>
        </p:nvPicPr>
        <p:blipFill>
          <a:blip r:embed="rId4"/>
          <a:stretch>
            <a:fillRect/>
          </a:stretch>
        </p:blipFill>
        <p:spPr>
          <a:xfrm>
            <a:off x="7107329" y="6166721"/>
            <a:ext cx="3840813" cy="256054"/>
          </a:xfrm>
          <a:prstGeom prst="rect">
            <a:avLst/>
          </a:prstGeom>
        </p:spPr>
      </p:pic>
    </p:spTree>
    <p:extLst>
      <p:ext uri="{BB962C8B-B14F-4D97-AF65-F5344CB8AC3E}">
        <p14:creationId xmlns:p14="http://schemas.microsoft.com/office/powerpoint/2010/main" val="1119247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EAE279F-F706-47AE-9A13-AF3C4EA337FA}"/>
              </a:ext>
            </a:extLst>
          </p:cNvPr>
          <p:cNvSpPr>
            <a:spLocks noGrp="1"/>
          </p:cNvSpPr>
          <p:nvPr>
            <p:ph sz="half" idx="1"/>
          </p:nvPr>
        </p:nvSpPr>
        <p:spPr>
          <a:xfrm>
            <a:off x="525806" y="414204"/>
            <a:ext cx="4614746" cy="5608948"/>
          </a:xfrm>
        </p:spPr>
        <p:txBody>
          <a:bodyPr>
            <a:normAutofit fontScale="92500"/>
          </a:bodyPr>
          <a:lstStyle/>
          <a:p>
            <a:pPr lvl="0"/>
            <a:r>
              <a:rPr lang="en-US" dirty="0"/>
              <a:t>The two armies met in the treacherous forest of Ephraim, north of the </a:t>
            </a:r>
            <a:r>
              <a:rPr lang="en-US" b="1" u="sng" dirty="0"/>
              <a:t>Jabbok</a:t>
            </a:r>
            <a:r>
              <a:rPr lang="en-US" dirty="0"/>
              <a:t> River. The forest region was so harsh that more people died because of the terrain than they did from the sword. </a:t>
            </a:r>
          </a:p>
          <a:p>
            <a:pPr lvl="0"/>
            <a:r>
              <a:rPr lang="en-US" dirty="0"/>
              <a:t>Absalom’s army was defeated, and 20,000 men died.</a:t>
            </a:r>
          </a:p>
          <a:p>
            <a:pPr lvl="0"/>
            <a:r>
              <a:rPr lang="en-US" dirty="0"/>
              <a:t>As Absalom was riding his mule, his head got </a:t>
            </a:r>
            <a:r>
              <a:rPr lang="en-US" b="1" u="sng" dirty="0"/>
              <a:t>caught</a:t>
            </a:r>
            <a:r>
              <a:rPr lang="en-US" dirty="0"/>
              <a:t> in the branches of an oak tree and he was suspended in the air.</a:t>
            </a:r>
          </a:p>
          <a:p>
            <a:endParaRPr lang="en-US" dirty="0"/>
          </a:p>
        </p:txBody>
      </p:sp>
      <p:pic>
        <p:nvPicPr>
          <p:cNvPr id="2" name="Content Placeholder 1">
            <a:extLst>
              <a:ext uri="{FF2B5EF4-FFF2-40B4-BE49-F238E27FC236}">
                <a16:creationId xmlns:a16="http://schemas.microsoft.com/office/drawing/2014/main" id="{B5BEFE6A-72C8-4D83-9FF3-EE0ABCA87F2F}"/>
              </a:ext>
            </a:extLst>
          </p:cNvPr>
          <p:cNvPicPr>
            <a:picLocks noGrp="1" noChangeAspect="1"/>
          </p:cNvPicPr>
          <p:nvPr>
            <p:ph sz="half" idx="2"/>
          </p:nvPr>
        </p:nvPicPr>
        <p:blipFill>
          <a:blip r:embed="rId2"/>
          <a:stretch>
            <a:fillRect/>
          </a:stretch>
        </p:blipFill>
        <p:spPr>
          <a:xfrm>
            <a:off x="5140552" y="2571696"/>
            <a:ext cx="5141024" cy="3855768"/>
          </a:xfrm>
          <a:prstGeom prst="rect">
            <a:avLst/>
          </a:prstGeom>
        </p:spPr>
      </p:pic>
      <p:sp>
        <p:nvSpPr>
          <p:cNvPr id="5" name="Rectangle 4">
            <a:extLst>
              <a:ext uri="{FF2B5EF4-FFF2-40B4-BE49-F238E27FC236}">
                <a16:creationId xmlns:a16="http://schemas.microsoft.com/office/drawing/2014/main" id="{EECA21BD-4025-4F59-89A7-A39530CC65D9}"/>
              </a:ext>
            </a:extLst>
          </p:cNvPr>
          <p:cNvSpPr/>
          <p:nvPr/>
        </p:nvSpPr>
        <p:spPr>
          <a:xfrm>
            <a:off x="3863576" y="6521054"/>
            <a:ext cx="2957861" cy="230832"/>
          </a:xfrm>
          <a:prstGeom prst="rect">
            <a:avLst/>
          </a:prstGeom>
        </p:spPr>
        <p:txBody>
          <a:bodyPr wrap="none">
            <a:spAutoFit/>
          </a:bodyPr>
          <a:lstStyle/>
          <a:p>
            <a:r>
              <a:rPr lang="en-US" sz="900" dirty="0"/>
              <a:t>http://markalburger2009.blogspot.com/2009/04/april-5.html</a:t>
            </a:r>
          </a:p>
        </p:txBody>
      </p:sp>
      <p:pic>
        <p:nvPicPr>
          <p:cNvPr id="6" name="Content Placeholder 4">
            <a:extLst>
              <a:ext uri="{FF2B5EF4-FFF2-40B4-BE49-F238E27FC236}">
                <a16:creationId xmlns:a16="http://schemas.microsoft.com/office/drawing/2014/main" id="{B6C6F60F-91B1-402E-8272-83873F297938}"/>
              </a:ext>
            </a:extLst>
          </p:cNvPr>
          <p:cNvPicPr>
            <a:picLocks noChangeAspect="1"/>
          </p:cNvPicPr>
          <p:nvPr/>
        </p:nvPicPr>
        <p:blipFill>
          <a:blip r:embed="rId3"/>
          <a:stretch>
            <a:fillRect/>
          </a:stretch>
        </p:blipFill>
        <p:spPr>
          <a:xfrm>
            <a:off x="8977661" y="228316"/>
            <a:ext cx="3092278" cy="4499580"/>
          </a:xfrm>
          <a:prstGeom prst="rect">
            <a:avLst/>
          </a:prstGeom>
        </p:spPr>
      </p:pic>
      <p:pic>
        <p:nvPicPr>
          <p:cNvPr id="7" name="Picture 6">
            <a:extLst>
              <a:ext uri="{FF2B5EF4-FFF2-40B4-BE49-F238E27FC236}">
                <a16:creationId xmlns:a16="http://schemas.microsoft.com/office/drawing/2014/main" id="{F6EF108B-97E3-4131-889C-BA715D6083E2}"/>
              </a:ext>
            </a:extLst>
          </p:cNvPr>
          <p:cNvPicPr>
            <a:picLocks noChangeAspect="1"/>
          </p:cNvPicPr>
          <p:nvPr/>
        </p:nvPicPr>
        <p:blipFill>
          <a:blip r:embed="rId4"/>
          <a:stretch>
            <a:fillRect/>
          </a:stretch>
        </p:blipFill>
        <p:spPr>
          <a:xfrm>
            <a:off x="5256226" y="174482"/>
            <a:ext cx="3840813" cy="256054"/>
          </a:xfrm>
          <a:prstGeom prst="rect">
            <a:avLst/>
          </a:prstGeom>
        </p:spPr>
      </p:pic>
      <p:sp>
        <p:nvSpPr>
          <p:cNvPr id="4" name="Oval 3">
            <a:extLst>
              <a:ext uri="{FF2B5EF4-FFF2-40B4-BE49-F238E27FC236}">
                <a16:creationId xmlns:a16="http://schemas.microsoft.com/office/drawing/2014/main" id="{A5F743B3-B3BF-40C6-91BB-7EA4442306C0}"/>
              </a:ext>
            </a:extLst>
          </p:cNvPr>
          <p:cNvSpPr/>
          <p:nvPr/>
        </p:nvSpPr>
        <p:spPr>
          <a:xfrm>
            <a:off x="11106615" y="1471961"/>
            <a:ext cx="724829" cy="27878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0383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EBDD16-BD30-4CFB-A5BF-43ADA9EBF2BE}"/>
              </a:ext>
            </a:extLst>
          </p:cNvPr>
          <p:cNvSpPr>
            <a:spLocks noGrp="1"/>
          </p:cNvSpPr>
          <p:nvPr>
            <p:ph sz="half" idx="1"/>
          </p:nvPr>
        </p:nvSpPr>
        <p:spPr>
          <a:xfrm>
            <a:off x="838200" y="1263192"/>
            <a:ext cx="5181600" cy="4913771"/>
          </a:xfrm>
        </p:spPr>
        <p:txBody>
          <a:bodyPr>
            <a:normAutofit/>
          </a:bodyPr>
          <a:lstStyle/>
          <a:p>
            <a:pPr lvl="0"/>
            <a:r>
              <a:rPr lang="en-US" dirty="0"/>
              <a:t>When Joab was told of Absalom’s situation, Joab rebuked the informer for not killing Absalom. The man stated that he would not defy David’s wishes for Absalom since he knew that David would find out.</a:t>
            </a:r>
          </a:p>
          <a:p>
            <a:pPr lvl="0"/>
            <a:r>
              <a:rPr lang="en-US" dirty="0"/>
              <a:t>Joab took three spears and </a:t>
            </a:r>
            <a:r>
              <a:rPr lang="en-US" b="1" u="sng" dirty="0"/>
              <a:t>killed</a:t>
            </a:r>
            <a:r>
              <a:rPr lang="en-US" dirty="0"/>
              <a:t> Absalom. Not only did Joab strike Absalom but ten of Joab’s young armor bearers also struck him.</a:t>
            </a:r>
          </a:p>
          <a:p>
            <a:endParaRPr lang="en-US" dirty="0"/>
          </a:p>
        </p:txBody>
      </p:sp>
      <p:pic>
        <p:nvPicPr>
          <p:cNvPr id="2" name="Content Placeholder 1">
            <a:extLst>
              <a:ext uri="{FF2B5EF4-FFF2-40B4-BE49-F238E27FC236}">
                <a16:creationId xmlns:a16="http://schemas.microsoft.com/office/drawing/2014/main" id="{3CEA9E8C-58B3-4328-8060-3D84285C5D38}"/>
              </a:ext>
            </a:extLst>
          </p:cNvPr>
          <p:cNvPicPr>
            <a:picLocks noGrp="1" noChangeAspect="1"/>
          </p:cNvPicPr>
          <p:nvPr>
            <p:ph sz="half" idx="2"/>
          </p:nvPr>
        </p:nvPicPr>
        <p:blipFill>
          <a:blip r:embed="rId2"/>
          <a:stretch>
            <a:fillRect/>
          </a:stretch>
        </p:blipFill>
        <p:spPr>
          <a:xfrm>
            <a:off x="6172202" y="1451728"/>
            <a:ext cx="5654262" cy="3657600"/>
          </a:xfrm>
          <a:prstGeom prst="rect">
            <a:avLst/>
          </a:prstGeom>
        </p:spPr>
      </p:pic>
      <p:sp>
        <p:nvSpPr>
          <p:cNvPr id="5" name="Rectangle 4">
            <a:extLst>
              <a:ext uri="{FF2B5EF4-FFF2-40B4-BE49-F238E27FC236}">
                <a16:creationId xmlns:a16="http://schemas.microsoft.com/office/drawing/2014/main" id="{475BA97C-41ED-49CD-9463-B1FC3860685E}"/>
              </a:ext>
            </a:extLst>
          </p:cNvPr>
          <p:cNvSpPr/>
          <p:nvPr/>
        </p:nvSpPr>
        <p:spPr>
          <a:xfrm>
            <a:off x="7655054" y="5290856"/>
            <a:ext cx="2688557" cy="230832"/>
          </a:xfrm>
          <a:prstGeom prst="rect">
            <a:avLst/>
          </a:prstGeom>
        </p:spPr>
        <p:txBody>
          <a:bodyPr wrap="none">
            <a:spAutoFit/>
          </a:bodyPr>
          <a:lstStyle/>
          <a:p>
            <a:r>
              <a:rPr lang="en-US" sz="900" dirty="0"/>
              <a:t>http://www.toptenz.net/10-gruesome-deaths-bible.php</a:t>
            </a:r>
          </a:p>
        </p:txBody>
      </p:sp>
    </p:spTree>
    <p:extLst>
      <p:ext uri="{BB962C8B-B14F-4D97-AF65-F5344CB8AC3E}">
        <p14:creationId xmlns:p14="http://schemas.microsoft.com/office/powerpoint/2010/main" val="3763597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4905F03-7B6C-4EB5-A9E6-EA96A1EFF64C}"/>
              </a:ext>
            </a:extLst>
          </p:cNvPr>
          <p:cNvSpPr>
            <a:spLocks noGrp="1"/>
          </p:cNvSpPr>
          <p:nvPr>
            <p:ph sz="half" idx="1"/>
          </p:nvPr>
        </p:nvSpPr>
        <p:spPr>
          <a:xfrm>
            <a:off x="838200" y="707010"/>
            <a:ext cx="5181600" cy="5806912"/>
          </a:xfrm>
        </p:spPr>
        <p:txBody>
          <a:bodyPr>
            <a:normAutofit fontScale="92500" lnSpcReduction="10000"/>
          </a:bodyPr>
          <a:lstStyle/>
          <a:p>
            <a:pPr lvl="0"/>
            <a:r>
              <a:rPr lang="en-US" dirty="0"/>
              <a:t>Joab blew his trumpet and recalled his army. He took Absalom’s body, dug a deep pit, threw the body in the pit and covered it with stones. A burial such as this was reserved for a criminal or enemy.</a:t>
            </a:r>
          </a:p>
          <a:p>
            <a:pPr lvl="0"/>
            <a:r>
              <a:rPr lang="en-US" dirty="0"/>
              <a:t>Prior to this, Absalom had set up a </a:t>
            </a:r>
            <a:r>
              <a:rPr lang="en-US" b="1" u="sng" dirty="0"/>
              <a:t>monument</a:t>
            </a:r>
            <a:r>
              <a:rPr lang="en-US" dirty="0"/>
              <a:t> for himself (probably in the Kidron Valley-just east of Jerusalem). There is a present-day “pillar of Absalom” in the Kidron Valley though it is not this particular one. However, it may be in the same spot. </a:t>
            </a:r>
            <a:r>
              <a:rPr lang="en-US" dirty="0">
                <a:solidFill>
                  <a:srgbClr val="FFFF00"/>
                </a:solidFill>
              </a:rPr>
              <a:t>Apparently his sons had died</a:t>
            </a:r>
            <a:r>
              <a:rPr lang="en-US" dirty="0"/>
              <a:t> (2 Samuel 18:18; 14:27) [</a:t>
            </a:r>
            <a:r>
              <a:rPr lang="en-US" dirty="0">
                <a:hlinkClick r:id="rId2" action="ppaction://hlinksldjump"/>
              </a:rPr>
              <a:t>*</a:t>
            </a:r>
            <a:r>
              <a:rPr lang="en-US" dirty="0"/>
              <a:t>]</a:t>
            </a:r>
          </a:p>
          <a:p>
            <a:endParaRPr lang="en-US" dirty="0"/>
          </a:p>
        </p:txBody>
      </p:sp>
      <p:pic>
        <p:nvPicPr>
          <p:cNvPr id="1026" name="Picture 2" descr="See the source image">
            <a:extLst>
              <a:ext uri="{FF2B5EF4-FFF2-40B4-BE49-F238E27FC236}">
                <a16:creationId xmlns:a16="http://schemas.microsoft.com/office/drawing/2014/main" id="{C76447A7-94E2-41E8-BB68-FB9BEB547024}"/>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7190191" y="990968"/>
            <a:ext cx="3657047" cy="487606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7C581358-65E1-4799-A7E5-0AF23CBE8E78}"/>
              </a:ext>
            </a:extLst>
          </p:cNvPr>
          <p:cNvSpPr/>
          <p:nvPr/>
        </p:nvSpPr>
        <p:spPr>
          <a:xfrm>
            <a:off x="5970714" y="5962157"/>
            <a:ext cx="6096000" cy="230832"/>
          </a:xfrm>
          <a:prstGeom prst="rect">
            <a:avLst/>
          </a:prstGeom>
        </p:spPr>
        <p:txBody>
          <a:bodyPr>
            <a:spAutoFit/>
          </a:bodyPr>
          <a:lstStyle/>
          <a:p>
            <a:pPr algn="ctr"/>
            <a:r>
              <a:rPr lang="en-US" sz="900" dirty="0"/>
              <a:t>https://dwellingintheword.wordpress.com/2010/11/02/392-2-samuel/</a:t>
            </a:r>
          </a:p>
        </p:txBody>
      </p:sp>
    </p:spTree>
    <p:extLst>
      <p:ext uri="{BB962C8B-B14F-4D97-AF65-F5344CB8AC3E}">
        <p14:creationId xmlns:p14="http://schemas.microsoft.com/office/powerpoint/2010/main" val="680204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8352A8F-B4DA-44D2-8858-D0D8AF9A8C15}"/>
              </a:ext>
            </a:extLst>
          </p:cNvPr>
          <p:cNvSpPr>
            <a:spLocks noGrp="1"/>
          </p:cNvSpPr>
          <p:nvPr>
            <p:ph sz="half" idx="1"/>
          </p:nvPr>
        </p:nvSpPr>
        <p:spPr>
          <a:xfrm>
            <a:off x="838200" y="226244"/>
            <a:ext cx="5181600" cy="6631756"/>
          </a:xfrm>
        </p:spPr>
        <p:txBody>
          <a:bodyPr>
            <a:normAutofit lnSpcReduction="10000"/>
          </a:bodyPr>
          <a:lstStyle/>
          <a:p>
            <a:pPr lvl="0"/>
            <a:r>
              <a:rPr lang="en-US" b="1" u="sng" dirty="0"/>
              <a:t>Ahimaaz</a:t>
            </a:r>
            <a:r>
              <a:rPr lang="en-US" dirty="0"/>
              <a:t>, the son of Zadok, asked Joab for permission to tell David that they had won the battle, but Joab sent a Cushite instead (Cush was the area south of Egypt).</a:t>
            </a:r>
          </a:p>
          <a:p>
            <a:pPr lvl="0"/>
            <a:r>
              <a:rPr lang="en-US" dirty="0"/>
              <a:t>After the Cushite left, Ahimaaz pleaded with Joab to tell David the news. Joab gave him permission and he ran passed the Cushite. </a:t>
            </a:r>
          </a:p>
          <a:p>
            <a:pPr lvl="0"/>
            <a:r>
              <a:rPr lang="en-US" dirty="0"/>
              <a:t>When David heard that Ahimaaz was running toward the gate, he believed that Ahimaaz was bringing good news. Ahimaaz told David that he had won the battle but did not relay that Absalom was dead .</a:t>
            </a:r>
          </a:p>
          <a:p>
            <a:endParaRPr lang="en-US" dirty="0"/>
          </a:p>
        </p:txBody>
      </p:sp>
      <p:pic>
        <p:nvPicPr>
          <p:cNvPr id="7" name="Content Placeholder 6">
            <a:extLst>
              <a:ext uri="{FF2B5EF4-FFF2-40B4-BE49-F238E27FC236}">
                <a16:creationId xmlns:a16="http://schemas.microsoft.com/office/drawing/2014/main" id="{D503BD6E-B6A8-4BD0-B61C-9982D02AD58F}"/>
              </a:ext>
            </a:extLst>
          </p:cNvPr>
          <p:cNvPicPr>
            <a:picLocks noGrp="1" noChangeAspect="1"/>
          </p:cNvPicPr>
          <p:nvPr>
            <p:ph sz="half" idx="2"/>
          </p:nvPr>
        </p:nvPicPr>
        <p:blipFill>
          <a:blip r:embed="rId2"/>
          <a:stretch>
            <a:fillRect/>
          </a:stretch>
        </p:blipFill>
        <p:spPr>
          <a:xfrm>
            <a:off x="6325560" y="924653"/>
            <a:ext cx="5636880" cy="3637919"/>
          </a:xfrm>
          <a:prstGeom prst="rect">
            <a:avLst/>
          </a:prstGeom>
        </p:spPr>
      </p:pic>
      <p:sp>
        <p:nvSpPr>
          <p:cNvPr id="8" name="Rectangle 7">
            <a:extLst>
              <a:ext uri="{FF2B5EF4-FFF2-40B4-BE49-F238E27FC236}">
                <a16:creationId xmlns:a16="http://schemas.microsoft.com/office/drawing/2014/main" id="{70A37054-F49D-410C-A892-03B8A799582E}"/>
              </a:ext>
            </a:extLst>
          </p:cNvPr>
          <p:cNvSpPr/>
          <p:nvPr/>
        </p:nvSpPr>
        <p:spPr>
          <a:xfrm>
            <a:off x="6172202" y="4661257"/>
            <a:ext cx="6096000" cy="230832"/>
          </a:xfrm>
          <a:prstGeom prst="rect">
            <a:avLst/>
          </a:prstGeom>
        </p:spPr>
        <p:txBody>
          <a:bodyPr>
            <a:spAutoFit/>
          </a:bodyPr>
          <a:lstStyle/>
          <a:p>
            <a:pPr algn="ctr"/>
            <a:r>
              <a:rPr lang="en-US" sz="900" dirty="0"/>
              <a:t>https://dailyoffice.wordpress.com/2016/08/07/morning-prayer-8-8-16-dominic-priest-friar-1221/</a:t>
            </a:r>
          </a:p>
        </p:txBody>
      </p:sp>
    </p:spTree>
    <p:extLst>
      <p:ext uri="{BB962C8B-B14F-4D97-AF65-F5344CB8AC3E}">
        <p14:creationId xmlns:p14="http://schemas.microsoft.com/office/powerpoint/2010/main" val="2994716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075480-8922-4195-8F7E-2D238D35DF1B}"/>
              </a:ext>
            </a:extLst>
          </p:cNvPr>
          <p:cNvSpPr>
            <a:spLocks noGrp="1"/>
          </p:cNvSpPr>
          <p:nvPr>
            <p:ph sz="half" idx="1"/>
          </p:nvPr>
        </p:nvSpPr>
        <p:spPr>
          <a:xfrm>
            <a:off x="838200" y="1429699"/>
            <a:ext cx="5181600" cy="4351338"/>
          </a:xfrm>
        </p:spPr>
        <p:txBody>
          <a:bodyPr>
            <a:normAutofit lnSpcReduction="10000"/>
          </a:bodyPr>
          <a:lstStyle/>
          <a:p>
            <a:pPr lvl="0"/>
            <a:r>
              <a:rPr lang="en-US" dirty="0"/>
              <a:t>The Cushite arrived shortly after and he also told David that the battle was won. David asked about Absalom and the Cushite answered indirectly that he was dead.</a:t>
            </a:r>
          </a:p>
          <a:p>
            <a:pPr lvl="0"/>
            <a:r>
              <a:rPr lang="en-US" dirty="0"/>
              <a:t>David was deeply </a:t>
            </a:r>
            <a:r>
              <a:rPr lang="en-US" b="1" u="sng" dirty="0"/>
              <a:t>grieved</a:t>
            </a:r>
            <a:r>
              <a:rPr lang="en-US" dirty="0"/>
              <a:t>. He went up to the chamber over the gate and wept. Scripture records five times the phrase “my son,” indicating David’s great sorrow.</a:t>
            </a:r>
          </a:p>
          <a:p>
            <a:endParaRPr lang="en-US" dirty="0"/>
          </a:p>
        </p:txBody>
      </p:sp>
      <p:pic>
        <p:nvPicPr>
          <p:cNvPr id="2" name="Content Placeholder 1">
            <a:extLst>
              <a:ext uri="{FF2B5EF4-FFF2-40B4-BE49-F238E27FC236}">
                <a16:creationId xmlns:a16="http://schemas.microsoft.com/office/drawing/2014/main" id="{FF88F31C-35D1-4033-9C2C-58D31D104958}"/>
              </a:ext>
            </a:extLst>
          </p:cNvPr>
          <p:cNvPicPr>
            <a:picLocks noGrp="1" noChangeAspect="1"/>
          </p:cNvPicPr>
          <p:nvPr>
            <p:ph sz="half" idx="2"/>
          </p:nvPr>
        </p:nvPicPr>
        <p:blipFill>
          <a:blip r:embed="rId2"/>
          <a:stretch>
            <a:fillRect/>
          </a:stretch>
        </p:blipFill>
        <p:spPr>
          <a:xfrm>
            <a:off x="6986532" y="1561674"/>
            <a:ext cx="3873445" cy="4351338"/>
          </a:xfrm>
          <a:prstGeom prst="rect">
            <a:avLst/>
          </a:prstGeom>
        </p:spPr>
      </p:pic>
      <p:sp>
        <p:nvSpPr>
          <p:cNvPr id="5" name="Rectangle 4">
            <a:extLst>
              <a:ext uri="{FF2B5EF4-FFF2-40B4-BE49-F238E27FC236}">
                <a16:creationId xmlns:a16="http://schemas.microsoft.com/office/drawing/2014/main" id="{7595514C-A023-4944-866F-36E738593396}"/>
              </a:ext>
            </a:extLst>
          </p:cNvPr>
          <p:cNvSpPr/>
          <p:nvPr/>
        </p:nvSpPr>
        <p:spPr>
          <a:xfrm>
            <a:off x="5942030" y="6016707"/>
            <a:ext cx="6096000" cy="230832"/>
          </a:xfrm>
          <a:prstGeom prst="rect">
            <a:avLst/>
          </a:prstGeom>
        </p:spPr>
        <p:txBody>
          <a:bodyPr>
            <a:spAutoFit/>
          </a:bodyPr>
          <a:lstStyle/>
          <a:p>
            <a:pPr algn="ctr"/>
            <a:r>
              <a:rPr lang="en-US" sz="900" dirty="0"/>
              <a:t>http://library--of--babel.blogspot.com/2013/11/1-2-samuel-hebrew-bibles-best-novel.html</a:t>
            </a:r>
          </a:p>
        </p:txBody>
      </p:sp>
    </p:spTree>
    <p:extLst>
      <p:ext uri="{BB962C8B-B14F-4D97-AF65-F5344CB8AC3E}">
        <p14:creationId xmlns:p14="http://schemas.microsoft.com/office/powerpoint/2010/main" val="1417047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40D84-E9C8-4EA8-858D-86BEB8ACAE9C}"/>
              </a:ext>
            </a:extLst>
          </p:cNvPr>
          <p:cNvSpPr>
            <a:spLocks noGrp="1"/>
          </p:cNvSpPr>
          <p:nvPr>
            <p:ph type="title"/>
          </p:nvPr>
        </p:nvSpPr>
        <p:spPr/>
        <p:txBody>
          <a:bodyPr/>
          <a:lstStyle/>
          <a:p>
            <a:pPr algn="ctr"/>
            <a:r>
              <a:rPr lang="en-US" b="1" dirty="0"/>
              <a:t>SUMMARY</a:t>
            </a:r>
            <a:br>
              <a:rPr lang="en-US" dirty="0"/>
            </a:br>
            <a:endParaRPr lang="en-US" dirty="0"/>
          </a:p>
        </p:txBody>
      </p:sp>
      <p:sp>
        <p:nvSpPr>
          <p:cNvPr id="3" name="Content Placeholder 2">
            <a:extLst>
              <a:ext uri="{FF2B5EF4-FFF2-40B4-BE49-F238E27FC236}">
                <a16:creationId xmlns:a16="http://schemas.microsoft.com/office/drawing/2014/main" id="{8A39E778-E805-4B92-A9A2-CDBDA56729DD}"/>
              </a:ext>
            </a:extLst>
          </p:cNvPr>
          <p:cNvSpPr>
            <a:spLocks noGrp="1"/>
          </p:cNvSpPr>
          <p:nvPr>
            <p:ph sz="half" idx="1"/>
          </p:nvPr>
        </p:nvSpPr>
        <p:spPr>
          <a:xfrm>
            <a:off x="838199" y="1310326"/>
            <a:ext cx="10898171" cy="4866637"/>
          </a:xfrm>
        </p:spPr>
        <p:txBody>
          <a:bodyPr>
            <a:normAutofit/>
          </a:bodyPr>
          <a:lstStyle/>
          <a:p>
            <a:r>
              <a:rPr lang="en-US" dirty="0"/>
              <a:t>Proverbs 14:12 states, “There is a way which seems right to a man, but its end is the way of death.” Sin always leads to death. This could be death of the body, soul, or spirit. While sin often appears pleasurable or right-and it may for a time-it will always lead to destruction. Psalm 19:8 states, “The precepts of the Lord are right, rejoicing the heart; the commandment of the Lord is pure, enlightening the eyes.” Righteousness always leads to life, peace, and prosperity; and it is everlasting. Psalm 119:105 states, “Your word is a lamp to my feet and a light to my path.” God’s word will always lead us to righteousness (right-living).</a:t>
            </a:r>
          </a:p>
          <a:p>
            <a:endParaRPr lang="en-US" dirty="0"/>
          </a:p>
        </p:txBody>
      </p:sp>
    </p:spTree>
    <p:extLst>
      <p:ext uri="{BB962C8B-B14F-4D97-AF65-F5344CB8AC3E}">
        <p14:creationId xmlns:p14="http://schemas.microsoft.com/office/powerpoint/2010/main" val="2023203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DA1E15-15EB-48D6-BE21-04A47D5DF92B}"/>
              </a:ext>
            </a:extLst>
          </p:cNvPr>
          <p:cNvSpPr>
            <a:spLocks noGrp="1"/>
          </p:cNvSpPr>
          <p:nvPr>
            <p:ph sz="half" idx="1"/>
          </p:nvPr>
        </p:nvSpPr>
        <p:spPr>
          <a:xfrm>
            <a:off x="838199" y="377072"/>
            <a:ext cx="11039573" cy="5799891"/>
          </a:xfrm>
        </p:spPr>
        <p:txBody>
          <a:bodyPr/>
          <a:lstStyle/>
          <a:p>
            <a:pPr marL="0" indent="0">
              <a:buNone/>
            </a:pPr>
            <a:r>
              <a:rPr lang="en-US" dirty="0"/>
              <a:t>2</a:t>
            </a:r>
            <a:r>
              <a:rPr lang="en-US" baseline="30000" dirty="0"/>
              <a:t>nd</a:t>
            </a:r>
            <a:r>
              <a:rPr lang="en-US" dirty="0"/>
              <a:t> Samuel 15:31-32</a:t>
            </a:r>
          </a:p>
          <a:p>
            <a:pPr marL="0" indent="0">
              <a:buNone/>
            </a:pPr>
            <a:r>
              <a:rPr lang="en-US" dirty="0"/>
              <a:t>31 Now someone told David, saying, "</a:t>
            </a:r>
            <a:r>
              <a:rPr lang="en-US" dirty="0" err="1"/>
              <a:t>Ahithophel</a:t>
            </a:r>
            <a:r>
              <a:rPr lang="en-US" dirty="0"/>
              <a:t> is among the conspirators with Absalom." And David said, "O </a:t>
            </a:r>
            <a:r>
              <a:rPr lang="en-US" cap="small" dirty="0"/>
              <a:t>Lord</a:t>
            </a:r>
            <a:r>
              <a:rPr lang="en-US" dirty="0"/>
              <a:t>, I pray, make the counsel of </a:t>
            </a:r>
            <a:r>
              <a:rPr lang="en-US" dirty="0" err="1"/>
              <a:t>Ahithophel</a:t>
            </a:r>
            <a:r>
              <a:rPr lang="en-US" dirty="0"/>
              <a:t> foolishness.“ 32 It happened as David was coming to the summit, where God was worshiped, that behold, </a:t>
            </a:r>
            <a:r>
              <a:rPr lang="en-US" dirty="0" err="1"/>
              <a:t>Hushai</a:t>
            </a:r>
            <a:r>
              <a:rPr lang="en-US" dirty="0"/>
              <a:t> the </a:t>
            </a:r>
            <a:r>
              <a:rPr lang="en-US" dirty="0" err="1"/>
              <a:t>Archite</a:t>
            </a:r>
            <a:r>
              <a:rPr lang="en-US" dirty="0"/>
              <a:t> met him with his coat torn and dust on his head. [</a:t>
            </a:r>
            <a:r>
              <a:rPr lang="en-US" dirty="0">
                <a:hlinkClick r:id="rId2" action="ppaction://hlinksldjump"/>
              </a:rPr>
              <a:t>*</a:t>
            </a:r>
            <a:r>
              <a:rPr lang="en-US" dirty="0"/>
              <a:t>]</a:t>
            </a:r>
          </a:p>
          <a:p>
            <a:pPr marL="0" indent="0">
              <a:buNone/>
            </a:pPr>
            <a:endParaRPr lang="en-US" dirty="0"/>
          </a:p>
        </p:txBody>
      </p:sp>
    </p:spTree>
    <p:extLst>
      <p:ext uri="{BB962C8B-B14F-4D97-AF65-F5344CB8AC3E}">
        <p14:creationId xmlns:p14="http://schemas.microsoft.com/office/powerpoint/2010/main" val="41888091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1C73415-5718-484B-AEA3-7D6C33F8A685}"/>
              </a:ext>
            </a:extLst>
          </p:cNvPr>
          <p:cNvSpPr>
            <a:spLocks noGrp="1"/>
          </p:cNvSpPr>
          <p:nvPr>
            <p:ph sz="half" idx="1"/>
          </p:nvPr>
        </p:nvSpPr>
        <p:spPr>
          <a:xfrm>
            <a:off x="838199" y="254524"/>
            <a:ext cx="10822757" cy="5922439"/>
          </a:xfrm>
        </p:spPr>
        <p:txBody>
          <a:bodyPr/>
          <a:lstStyle/>
          <a:p>
            <a:pPr marL="0" indent="0">
              <a:buNone/>
            </a:pPr>
            <a:r>
              <a:rPr lang="en-US" dirty="0"/>
              <a:t>Genesis 32:1-2</a:t>
            </a:r>
          </a:p>
          <a:p>
            <a:pPr marL="0" indent="0">
              <a:buNone/>
            </a:pPr>
            <a:r>
              <a:rPr lang="en-US" dirty="0"/>
              <a:t>1Now as Jacob went on his way, the angels of God met him. 2Jacob said when he saw them, "This is God's camp." So he named that place Mahanaim… 9 Jacob said, "O God of my father Abraham and God of my father Isaac, O </a:t>
            </a:r>
            <a:r>
              <a:rPr lang="en-US" cap="small" dirty="0"/>
              <a:t>Lord</a:t>
            </a:r>
            <a:r>
              <a:rPr lang="en-US" dirty="0"/>
              <a:t>, who said to me, 'Return to your country and to your relatives, and I will prosper you,’ 10 </a:t>
            </a:r>
            <a:r>
              <a:rPr lang="en-US" b="1" dirty="0"/>
              <a:t>I am unworthy </a:t>
            </a:r>
            <a:r>
              <a:rPr lang="en-US" dirty="0"/>
              <a:t>of all the lovingkindness and of all the faithfulness which You have shown to Your servant; for with my staff </a:t>
            </a:r>
            <a:r>
              <a:rPr lang="en-US" i="1" dirty="0"/>
              <a:t>only</a:t>
            </a:r>
            <a:r>
              <a:rPr lang="en-US" dirty="0"/>
              <a:t> I crossed this Jordan, and now I have become two companies. [</a:t>
            </a:r>
            <a:r>
              <a:rPr lang="en-US" dirty="0">
                <a:hlinkClick r:id="rId2" action="ppaction://hlinksldjump"/>
              </a:rPr>
              <a:t>*</a:t>
            </a:r>
            <a:r>
              <a:rPr lang="en-US" dirty="0"/>
              <a:t>]</a:t>
            </a:r>
          </a:p>
        </p:txBody>
      </p:sp>
    </p:spTree>
    <p:extLst>
      <p:ext uri="{BB962C8B-B14F-4D97-AF65-F5344CB8AC3E}">
        <p14:creationId xmlns:p14="http://schemas.microsoft.com/office/powerpoint/2010/main" val="18356370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D69EC-368D-432F-A5F5-806039E1000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F3C717E-FC32-4053-8ED3-1585C5FCE316}"/>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2E9F4E2A-63CE-4B69-BBEA-A5B8FB6A12F0}"/>
              </a:ext>
            </a:extLst>
          </p:cNvPr>
          <p:cNvSpPr>
            <a:spLocks noGrp="1"/>
          </p:cNvSpPr>
          <p:nvPr>
            <p:ph sz="half" idx="2"/>
          </p:nvPr>
        </p:nvSpPr>
        <p:spPr/>
        <p:txBody>
          <a:bodyPr/>
          <a:lstStyle/>
          <a:p>
            <a:endParaRPr lang="en-US"/>
          </a:p>
        </p:txBody>
      </p:sp>
      <p:pic>
        <p:nvPicPr>
          <p:cNvPr id="5" name="Picture 4">
            <a:extLst>
              <a:ext uri="{FF2B5EF4-FFF2-40B4-BE49-F238E27FC236}">
                <a16:creationId xmlns:a16="http://schemas.microsoft.com/office/drawing/2014/main" id="{E3B4D5F2-10ED-4AFF-B8EB-9C5886350EFB}"/>
              </a:ext>
            </a:extLst>
          </p:cNvPr>
          <p:cNvPicPr>
            <a:picLocks noChangeAspect="1"/>
          </p:cNvPicPr>
          <p:nvPr/>
        </p:nvPicPr>
        <p:blipFill>
          <a:blip r:embed="rId2"/>
          <a:stretch>
            <a:fillRect/>
          </a:stretch>
        </p:blipFill>
        <p:spPr>
          <a:xfrm>
            <a:off x="0" y="0"/>
            <a:ext cx="12192000" cy="6857999"/>
          </a:xfrm>
          <a:prstGeom prst="rect">
            <a:avLst/>
          </a:prstGeom>
        </p:spPr>
      </p:pic>
      <p:sp>
        <p:nvSpPr>
          <p:cNvPr id="6" name="Rectangle 5">
            <a:extLst>
              <a:ext uri="{FF2B5EF4-FFF2-40B4-BE49-F238E27FC236}">
                <a16:creationId xmlns:a16="http://schemas.microsoft.com/office/drawing/2014/main" id="{4BB1B97D-82E4-4785-986C-47DFEFDE312C}"/>
              </a:ext>
            </a:extLst>
          </p:cNvPr>
          <p:cNvSpPr/>
          <p:nvPr/>
        </p:nvSpPr>
        <p:spPr>
          <a:xfrm>
            <a:off x="2356701" y="730280"/>
            <a:ext cx="8012784" cy="2123658"/>
          </a:xfrm>
          <a:prstGeom prst="rect">
            <a:avLst/>
          </a:prstGeom>
        </p:spPr>
        <p:txBody>
          <a:bodyPr wrap="square">
            <a:spAutoFit/>
          </a:bodyPr>
          <a:lstStyle/>
          <a:p>
            <a:pPr algn="ctr"/>
            <a:r>
              <a:rPr lang="en-US" sz="4400" dirty="0"/>
              <a:t>Reignited Faith in a Loving God: A Bible Study Through the Book of 2nd Samuel</a:t>
            </a:r>
          </a:p>
        </p:txBody>
      </p:sp>
      <p:sp>
        <p:nvSpPr>
          <p:cNvPr id="12" name="Rectangle 11">
            <a:extLst>
              <a:ext uri="{FF2B5EF4-FFF2-40B4-BE49-F238E27FC236}">
                <a16:creationId xmlns:a16="http://schemas.microsoft.com/office/drawing/2014/main" id="{233DC81D-CD31-462A-8789-0BA60FC7C4B7}"/>
              </a:ext>
            </a:extLst>
          </p:cNvPr>
          <p:cNvSpPr/>
          <p:nvPr/>
        </p:nvSpPr>
        <p:spPr>
          <a:xfrm>
            <a:off x="9391956" y="6286649"/>
            <a:ext cx="2509020" cy="230832"/>
          </a:xfrm>
          <a:prstGeom prst="rect">
            <a:avLst/>
          </a:prstGeom>
        </p:spPr>
        <p:txBody>
          <a:bodyPr wrap="none">
            <a:spAutoFit/>
          </a:bodyPr>
          <a:lstStyle/>
          <a:p>
            <a:r>
              <a:rPr lang="en-US" sz="900" dirty="0"/>
              <a:t>http://candeefick.com/2014/04/beside-still-waters/</a:t>
            </a:r>
          </a:p>
        </p:txBody>
      </p:sp>
      <p:sp>
        <p:nvSpPr>
          <p:cNvPr id="7" name="Rectangle 6">
            <a:extLst>
              <a:ext uri="{FF2B5EF4-FFF2-40B4-BE49-F238E27FC236}">
                <a16:creationId xmlns:a16="http://schemas.microsoft.com/office/drawing/2014/main" id="{C4C6C4F9-84BB-4740-BE84-2F9566BF74FC}"/>
              </a:ext>
            </a:extLst>
          </p:cNvPr>
          <p:cNvSpPr/>
          <p:nvPr/>
        </p:nvSpPr>
        <p:spPr>
          <a:xfrm>
            <a:off x="76200" y="5018953"/>
            <a:ext cx="6096000" cy="954107"/>
          </a:xfrm>
          <a:prstGeom prst="rect">
            <a:avLst/>
          </a:prstGeom>
        </p:spPr>
        <p:txBody>
          <a:bodyPr>
            <a:spAutoFit/>
          </a:bodyPr>
          <a:lstStyle/>
          <a:p>
            <a:r>
              <a:rPr lang="en-US" sz="2800" b="1" dirty="0"/>
              <a:t>LESSON 7: THE REBELLION ENDS</a:t>
            </a:r>
            <a:endParaRPr lang="en-US" sz="2800" dirty="0"/>
          </a:p>
          <a:p>
            <a:r>
              <a:rPr lang="en-US" sz="2800" b="1" dirty="0"/>
              <a:t>2</a:t>
            </a:r>
            <a:r>
              <a:rPr lang="en-US" sz="2800" b="1" baseline="30000" dirty="0"/>
              <a:t>ND</a:t>
            </a:r>
            <a:r>
              <a:rPr lang="en-US" sz="2800" b="1" dirty="0"/>
              <a:t> SAMUEL CHAPTERS 17-18</a:t>
            </a:r>
            <a:endParaRPr lang="en-US" sz="2800" dirty="0"/>
          </a:p>
        </p:txBody>
      </p:sp>
    </p:spTree>
    <p:extLst>
      <p:ext uri="{BB962C8B-B14F-4D97-AF65-F5344CB8AC3E}">
        <p14:creationId xmlns:p14="http://schemas.microsoft.com/office/powerpoint/2010/main" val="3160319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73D93A6-78B4-4C8B-B2DF-C059B96CD14E}"/>
              </a:ext>
            </a:extLst>
          </p:cNvPr>
          <p:cNvSpPr>
            <a:spLocks noGrp="1"/>
          </p:cNvSpPr>
          <p:nvPr>
            <p:ph sz="half" idx="1"/>
          </p:nvPr>
        </p:nvSpPr>
        <p:spPr>
          <a:xfrm>
            <a:off x="838199" y="339365"/>
            <a:ext cx="10615367" cy="5837598"/>
          </a:xfrm>
        </p:spPr>
        <p:txBody>
          <a:bodyPr/>
          <a:lstStyle/>
          <a:p>
            <a:pPr marL="0" indent="0">
              <a:buNone/>
            </a:pPr>
            <a:r>
              <a:rPr lang="en-US" dirty="0"/>
              <a:t>2</a:t>
            </a:r>
            <a:r>
              <a:rPr lang="en-US" baseline="30000" dirty="0"/>
              <a:t>nd</a:t>
            </a:r>
            <a:r>
              <a:rPr lang="en-US" dirty="0"/>
              <a:t> Samuel 9:3-5</a:t>
            </a:r>
          </a:p>
          <a:p>
            <a:pPr marL="0" indent="0">
              <a:buNone/>
            </a:pPr>
            <a:r>
              <a:rPr lang="en-US" dirty="0"/>
              <a:t>3 The king said, "Is there not yet anyone of the house of Saul to whom I may show the kindness of God?" And </a:t>
            </a:r>
            <a:r>
              <a:rPr lang="en-US" dirty="0" err="1"/>
              <a:t>Ziba</a:t>
            </a:r>
            <a:r>
              <a:rPr lang="en-US" dirty="0"/>
              <a:t> said to the king, "There is still a son of Jonathan who is crippled in both feet." 4 So the king said to him, "Where is he?" And </a:t>
            </a:r>
            <a:r>
              <a:rPr lang="en-US" dirty="0" err="1"/>
              <a:t>Ziba</a:t>
            </a:r>
            <a:r>
              <a:rPr lang="en-US" dirty="0"/>
              <a:t> said to the king, "Behold, he is in the house of Machir the son of </a:t>
            </a:r>
            <a:r>
              <a:rPr lang="en-US" dirty="0" err="1"/>
              <a:t>Ammiel</a:t>
            </a:r>
            <a:r>
              <a:rPr lang="en-US" dirty="0"/>
              <a:t> in Lo-debar." 5 Then King David sent and brought him from the house of Machir the son of </a:t>
            </a:r>
            <a:r>
              <a:rPr lang="en-US" dirty="0" err="1"/>
              <a:t>Ammiel</a:t>
            </a:r>
            <a:r>
              <a:rPr lang="en-US" dirty="0"/>
              <a:t>, from Lo-debar. [</a:t>
            </a:r>
            <a:r>
              <a:rPr lang="en-US" dirty="0">
                <a:hlinkClick r:id="rId2" action="ppaction://hlinksldjump"/>
              </a:rPr>
              <a:t>*</a:t>
            </a:r>
            <a:r>
              <a:rPr lang="en-US" dirty="0"/>
              <a:t>]</a:t>
            </a:r>
          </a:p>
        </p:txBody>
      </p:sp>
    </p:spTree>
    <p:extLst>
      <p:ext uri="{BB962C8B-B14F-4D97-AF65-F5344CB8AC3E}">
        <p14:creationId xmlns:p14="http://schemas.microsoft.com/office/powerpoint/2010/main" val="4283597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DCFE2F3-8120-4084-A878-F6F0770EDB7A}"/>
              </a:ext>
            </a:extLst>
          </p:cNvPr>
          <p:cNvSpPr>
            <a:spLocks noGrp="1"/>
          </p:cNvSpPr>
          <p:nvPr>
            <p:ph sz="half" idx="1"/>
          </p:nvPr>
        </p:nvSpPr>
        <p:spPr>
          <a:xfrm>
            <a:off x="838199" y="367645"/>
            <a:ext cx="10869891" cy="5809318"/>
          </a:xfrm>
        </p:spPr>
        <p:txBody>
          <a:bodyPr/>
          <a:lstStyle/>
          <a:p>
            <a:pPr marL="0" indent="0">
              <a:buNone/>
            </a:pPr>
            <a:r>
              <a:rPr lang="en-US" dirty="0"/>
              <a:t>2</a:t>
            </a:r>
            <a:r>
              <a:rPr lang="en-US" baseline="30000" dirty="0"/>
              <a:t>nd</a:t>
            </a:r>
            <a:r>
              <a:rPr lang="en-US" dirty="0"/>
              <a:t> Samuel 15:19-22</a:t>
            </a:r>
          </a:p>
          <a:p>
            <a:pPr marL="0" indent="0">
              <a:buNone/>
            </a:pPr>
            <a:r>
              <a:rPr lang="en-US" dirty="0"/>
              <a:t>19 Then the king said to </a:t>
            </a:r>
            <a:r>
              <a:rPr lang="en-US" dirty="0" err="1"/>
              <a:t>Ittai</a:t>
            </a:r>
            <a:r>
              <a:rPr lang="en-US" dirty="0"/>
              <a:t> the </a:t>
            </a:r>
            <a:r>
              <a:rPr lang="en-US" dirty="0" err="1"/>
              <a:t>Gittite</a:t>
            </a:r>
            <a:r>
              <a:rPr lang="en-US" dirty="0"/>
              <a:t>, "Why will you also go with us? Return and remain with the king, for you are a foreigner and also an exile; </a:t>
            </a:r>
            <a:r>
              <a:rPr lang="en-US" i="1" dirty="0"/>
              <a:t>return</a:t>
            </a:r>
            <a:r>
              <a:rPr lang="en-US" dirty="0"/>
              <a:t> to your own place. 20 You came </a:t>
            </a:r>
            <a:r>
              <a:rPr lang="en-US" i="1" dirty="0"/>
              <a:t>only </a:t>
            </a:r>
            <a:r>
              <a:rPr lang="en-US" dirty="0"/>
              <a:t>yesterday, and shall I today make you wander with us, while I go where I will? Return and take back your brothers; mercy and truth be with you." 21But </a:t>
            </a:r>
            <a:r>
              <a:rPr lang="en-US" dirty="0" err="1"/>
              <a:t>Ittai</a:t>
            </a:r>
            <a:r>
              <a:rPr lang="en-US" dirty="0"/>
              <a:t> answered the king and said, "As the </a:t>
            </a:r>
            <a:r>
              <a:rPr lang="en-US" cap="small" dirty="0"/>
              <a:t>Lord </a:t>
            </a:r>
            <a:r>
              <a:rPr lang="en-US" dirty="0"/>
              <a:t>lives, and as my lord the king lives, surely wherever my lord the king may be, whether for death or for life, there also your servant will be." 22 Therefore David said to </a:t>
            </a:r>
            <a:r>
              <a:rPr lang="en-US" dirty="0" err="1"/>
              <a:t>Ittai</a:t>
            </a:r>
            <a:r>
              <a:rPr lang="en-US" dirty="0"/>
              <a:t>, "Go and pass over." So </a:t>
            </a:r>
            <a:r>
              <a:rPr lang="en-US" dirty="0" err="1"/>
              <a:t>Ittai</a:t>
            </a:r>
            <a:r>
              <a:rPr lang="en-US" dirty="0"/>
              <a:t> the </a:t>
            </a:r>
            <a:r>
              <a:rPr lang="en-US" dirty="0" err="1"/>
              <a:t>Gittite</a:t>
            </a:r>
            <a:r>
              <a:rPr lang="en-US" dirty="0"/>
              <a:t> passed over with all his men and all the little ones who </a:t>
            </a:r>
            <a:r>
              <a:rPr lang="en-US" i="1" dirty="0"/>
              <a:t>were</a:t>
            </a:r>
            <a:r>
              <a:rPr lang="en-US" dirty="0"/>
              <a:t> with him. [</a:t>
            </a:r>
            <a:r>
              <a:rPr lang="en-US" dirty="0">
                <a:hlinkClick r:id="rId2" action="ppaction://hlinksldjump"/>
              </a:rPr>
              <a:t>*</a:t>
            </a:r>
            <a:r>
              <a:rPr lang="en-US" dirty="0"/>
              <a:t>]</a:t>
            </a:r>
          </a:p>
        </p:txBody>
      </p:sp>
    </p:spTree>
    <p:extLst>
      <p:ext uri="{BB962C8B-B14F-4D97-AF65-F5344CB8AC3E}">
        <p14:creationId xmlns:p14="http://schemas.microsoft.com/office/powerpoint/2010/main" val="37143121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C1B4CE4-9B65-46D9-B1C1-50C4C8FE9154}"/>
              </a:ext>
            </a:extLst>
          </p:cNvPr>
          <p:cNvSpPr>
            <a:spLocks noGrp="1"/>
          </p:cNvSpPr>
          <p:nvPr>
            <p:ph sz="half" idx="1"/>
          </p:nvPr>
        </p:nvSpPr>
        <p:spPr>
          <a:xfrm>
            <a:off x="838200" y="211873"/>
            <a:ext cx="10814824" cy="5965090"/>
          </a:xfrm>
        </p:spPr>
        <p:txBody>
          <a:bodyPr/>
          <a:lstStyle/>
          <a:p>
            <a:pPr marL="0" indent="0">
              <a:buNone/>
            </a:pPr>
            <a:r>
              <a:rPr lang="en-US" dirty="0"/>
              <a:t>2</a:t>
            </a:r>
            <a:r>
              <a:rPr lang="en-US" baseline="30000" dirty="0"/>
              <a:t>nd</a:t>
            </a:r>
            <a:r>
              <a:rPr lang="en-US" dirty="0"/>
              <a:t> Samuel 18:18</a:t>
            </a:r>
          </a:p>
          <a:p>
            <a:pPr marL="0" indent="0">
              <a:buNone/>
            </a:pPr>
            <a:r>
              <a:rPr lang="en-US" dirty="0"/>
              <a:t>18 Now Absalom in his lifetime had taken and set up for himself a pillar which is in the King's Valley, for he said, "I have no son to preserve my name." So he named the pillar after his own name, and it is called Absalom's Monument to this day.</a:t>
            </a:r>
          </a:p>
          <a:p>
            <a:pPr marL="0" indent="0">
              <a:buNone/>
            </a:pPr>
            <a:endParaRPr lang="en-US" dirty="0"/>
          </a:p>
          <a:p>
            <a:pPr marL="0" indent="0">
              <a:buNone/>
            </a:pPr>
            <a:r>
              <a:rPr lang="en-US" dirty="0"/>
              <a:t>2</a:t>
            </a:r>
            <a:r>
              <a:rPr lang="en-US" baseline="30000" dirty="0"/>
              <a:t>nd</a:t>
            </a:r>
            <a:r>
              <a:rPr lang="en-US" dirty="0"/>
              <a:t> Samuel 14:27</a:t>
            </a:r>
          </a:p>
          <a:p>
            <a:pPr marL="0" indent="0">
              <a:buNone/>
            </a:pPr>
            <a:r>
              <a:rPr lang="en-US" dirty="0"/>
              <a:t>27 To Absalom there were born three sons, and one daughter whose name was Tamar; she was a woman of beautiful appearance. [</a:t>
            </a:r>
            <a:r>
              <a:rPr lang="en-US" dirty="0">
                <a:hlinkClick r:id="rId2" action="ppaction://hlinksldjump"/>
              </a:rPr>
              <a:t>*</a:t>
            </a:r>
            <a:r>
              <a:rPr lang="en-US" dirty="0"/>
              <a:t>]</a:t>
            </a:r>
          </a:p>
        </p:txBody>
      </p:sp>
    </p:spTree>
    <p:extLst>
      <p:ext uri="{BB962C8B-B14F-4D97-AF65-F5344CB8AC3E}">
        <p14:creationId xmlns:p14="http://schemas.microsoft.com/office/powerpoint/2010/main" val="23978724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51DD6-0883-4E57-800E-6CE1DA08A701}"/>
              </a:ext>
            </a:extLst>
          </p:cNvPr>
          <p:cNvSpPr>
            <a:spLocks noGrp="1"/>
          </p:cNvSpPr>
          <p:nvPr>
            <p:ph type="title"/>
          </p:nvPr>
        </p:nvSpPr>
        <p:spPr/>
        <p:txBody>
          <a:bodyPr/>
          <a:lstStyle/>
          <a:p>
            <a:pPr algn="ctr"/>
            <a:r>
              <a:rPr lang="en-US" b="1" dirty="0"/>
              <a:t>CHAPTER 17: DAVID FLEES FROM ABSALOM</a:t>
            </a:r>
            <a:endParaRPr lang="en-US" dirty="0"/>
          </a:p>
        </p:txBody>
      </p:sp>
      <p:sp>
        <p:nvSpPr>
          <p:cNvPr id="3" name="Content Placeholder 2">
            <a:extLst>
              <a:ext uri="{FF2B5EF4-FFF2-40B4-BE49-F238E27FC236}">
                <a16:creationId xmlns:a16="http://schemas.microsoft.com/office/drawing/2014/main" id="{DBCC84CD-6CF9-4350-964B-BCB9E260202A}"/>
              </a:ext>
            </a:extLst>
          </p:cNvPr>
          <p:cNvSpPr>
            <a:spLocks noGrp="1"/>
          </p:cNvSpPr>
          <p:nvPr>
            <p:ph sz="half" idx="1"/>
          </p:nvPr>
        </p:nvSpPr>
        <p:spPr>
          <a:xfrm>
            <a:off x="838199" y="1572322"/>
            <a:ext cx="5982753" cy="5285678"/>
          </a:xfrm>
        </p:spPr>
        <p:txBody>
          <a:bodyPr>
            <a:normAutofit fontScale="92500" lnSpcReduction="20000"/>
          </a:bodyPr>
          <a:lstStyle/>
          <a:p>
            <a:pPr marL="0" indent="0">
              <a:buNone/>
            </a:pPr>
            <a:r>
              <a:rPr lang="en-US" b="1" dirty="0"/>
              <a:t>Vs. 1-23: </a:t>
            </a:r>
            <a:r>
              <a:rPr lang="en-US" b="1" dirty="0" err="1"/>
              <a:t>Ahithophel</a:t>
            </a:r>
            <a:r>
              <a:rPr lang="en-US" b="1" dirty="0"/>
              <a:t> and </a:t>
            </a:r>
            <a:r>
              <a:rPr lang="en-US" b="1" dirty="0" err="1"/>
              <a:t>Hushai</a:t>
            </a:r>
            <a:r>
              <a:rPr lang="en-US" b="1" dirty="0"/>
              <a:t> Give Absalom Contradictory Advice</a:t>
            </a:r>
          </a:p>
          <a:p>
            <a:r>
              <a:rPr lang="en-US" sz="3000" dirty="0"/>
              <a:t>Ahithophel, the grandfather of Bathsheba </a:t>
            </a:r>
            <a:r>
              <a:rPr lang="en-US" sz="3000" dirty="0">
                <a:solidFill>
                  <a:srgbClr val="FFFF00"/>
                </a:solidFill>
              </a:rPr>
              <a:t>[Eliam-Ahithophel’s son and Bathsheba’s father-one of David’s might men; Uriah-Bathsheba’s husband-one of David’s might men.] </a:t>
            </a:r>
            <a:r>
              <a:rPr lang="en-US" sz="3000" dirty="0"/>
              <a:t>had been known “as if one inquired of the word of God.” Unfortunately, </a:t>
            </a:r>
            <a:r>
              <a:rPr lang="en-US" sz="3000" b="1" u="sng" dirty="0"/>
              <a:t>resentment</a:t>
            </a:r>
            <a:r>
              <a:rPr lang="en-US" sz="3000" dirty="0"/>
              <a:t> and </a:t>
            </a:r>
            <a:r>
              <a:rPr lang="en-US" sz="3000" b="1" u="sng" dirty="0"/>
              <a:t>pride</a:t>
            </a:r>
            <a:r>
              <a:rPr lang="en-US" sz="3000" dirty="0"/>
              <a:t> began to cause his downfall. Ahithophel’s first step in resentment was to attach himself to Absalom. This could have been due to David’s incest with Bathsheba and David’s murder of Uriah. </a:t>
            </a:r>
          </a:p>
          <a:p>
            <a:endParaRPr lang="en-US" dirty="0"/>
          </a:p>
        </p:txBody>
      </p:sp>
      <p:sp>
        <p:nvSpPr>
          <p:cNvPr id="7" name="Oval 6">
            <a:extLst>
              <a:ext uri="{FF2B5EF4-FFF2-40B4-BE49-F238E27FC236}">
                <a16:creationId xmlns:a16="http://schemas.microsoft.com/office/drawing/2014/main" id="{F0CB38AA-D20C-4EF8-B4DB-BF68F91DB17D}"/>
              </a:ext>
            </a:extLst>
          </p:cNvPr>
          <p:cNvSpPr/>
          <p:nvPr/>
        </p:nvSpPr>
        <p:spPr>
          <a:xfrm>
            <a:off x="8267307" y="5316718"/>
            <a:ext cx="103695" cy="94268"/>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61777805-FE83-4CA2-91E5-8914161A2CA9}"/>
              </a:ext>
            </a:extLst>
          </p:cNvPr>
          <p:cNvSpPr/>
          <p:nvPr/>
        </p:nvSpPr>
        <p:spPr>
          <a:xfrm>
            <a:off x="8371002" y="5203596"/>
            <a:ext cx="603316" cy="230832"/>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a:extLst>
              <a:ext uri="{FF2B5EF4-FFF2-40B4-BE49-F238E27FC236}">
                <a16:creationId xmlns:a16="http://schemas.microsoft.com/office/drawing/2014/main" id="{D2321A38-3323-4B48-846C-27F73F0339E2}"/>
              </a:ext>
            </a:extLst>
          </p:cNvPr>
          <p:cNvCxnSpPr>
            <a:cxnSpLocks/>
            <a:stCxn id="11" idx="0"/>
          </p:cNvCxnSpPr>
          <p:nvPr/>
        </p:nvCxnSpPr>
        <p:spPr>
          <a:xfrm flipV="1">
            <a:off x="8672660" y="4524866"/>
            <a:ext cx="593889" cy="67873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4FACCF6F-267A-409C-9F2A-FC3DCC291A2E}"/>
              </a:ext>
            </a:extLst>
          </p:cNvPr>
          <p:cNvSpPr/>
          <p:nvPr/>
        </p:nvSpPr>
        <p:spPr>
          <a:xfrm>
            <a:off x="8842342" y="4138367"/>
            <a:ext cx="480767" cy="1084082"/>
          </a:xfrm>
          <a:custGeom>
            <a:avLst/>
            <a:gdLst>
              <a:gd name="connsiteX0" fmla="*/ 0 w 480767"/>
              <a:gd name="connsiteY0" fmla="*/ 1084082 h 1084082"/>
              <a:gd name="connsiteX1" fmla="*/ 47134 w 480767"/>
              <a:gd name="connsiteY1" fmla="*/ 1055802 h 1084082"/>
              <a:gd name="connsiteX2" fmla="*/ 75415 w 480767"/>
              <a:gd name="connsiteY2" fmla="*/ 1036948 h 1084082"/>
              <a:gd name="connsiteX3" fmla="*/ 122549 w 480767"/>
              <a:gd name="connsiteY3" fmla="*/ 1027522 h 1084082"/>
              <a:gd name="connsiteX4" fmla="*/ 150829 w 480767"/>
              <a:gd name="connsiteY4" fmla="*/ 1018095 h 1084082"/>
              <a:gd name="connsiteX5" fmla="*/ 169683 w 480767"/>
              <a:gd name="connsiteY5" fmla="*/ 989814 h 1084082"/>
              <a:gd name="connsiteX6" fmla="*/ 179110 w 480767"/>
              <a:gd name="connsiteY6" fmla="*/ 961534 h 1084082"/>
              <a:gd name="connsiteX7" fmla="*/ 207390 w 480767"/>
              <a:gd name="connsiteY7" fmla="*/ 942680 h 1084082"/>
              <a:gd name="connsiteX8" fmla="*/ 216817 w 480767"/>
              <a:gd name="connsiteY8" fmla="*/ 914400 h 1084082"/>
              <a:gd name="connsiteX9" fmla="*/ 245097 w 480767"/>
              <a:gd name="connsiteY9" fmla="*/ 904973 h 1084082"/>
              <a:gd name="connsiteX10" fmla="*/ 263951 w 480767"/>
              <a:gd name="connsiteY10" fmla="*/ 848412 h 1084082"/>
              <a:gd name="connsiteX11" fmla="*/ 282804 w 480767"/>
              <a:gd name="connsiteY11" fmla="*/ 791852 h 1084082"/>
              <a:gd name="connsiteX12" fmla="*/ 292231 w 480767"/>
              <a:gd name="connsiteY12" fmla="*/ 763571 h 1084082"/>
              <a:gd name="connsiteX13" fmla="*/ 311085 w 480767"/>
              <a:gd name="connsiteY13" fmla="*/ 641023 h 1084082"/>
              <a:gd name="connsiteX14" fmla="*/ 320512 w 480767"/>
              <a:gd name="connsiteY14" fmla="*/ 443060 h 1084082"/>
              <a:gd name="connsiteX15" fmla="*/ 329938 w 480767"/>
              <a:gd name="connsiteY15" fmla="*/ 414779 h 1084082"/>
              <a:gd name="connsiteX16" fmla="*/ 358219 w 480767"/>
              <a:gd name="connsiteY16" fmla="*/ 311085 h 1084082"/>
              <a:gd name="connsiteX17" fmla="*/ 377072 w 480767"/>
              <a:gd name="connsiteY17" fmla="*/ 197963 h 1084082"/>
              <a:gd name="connsiteX18" fmla="*/ 386499 w 480767"/>
              <a:gd name="connsiteY18" fmla="*/ 141402 h 1084082"/>
              <a:gd name="connsiteX19" fmla="*/ 424206 w 480767"/>
              <a:gd name="connsiteY19" fmla="*/ 84841 h 1084082"/>
              <a:gd name="connsiteX20" fmla="*/ 461914 w 480767"/>
              <a:gd name="connsiteY20" fmla="*/ 28280 h 1084082"/>
              <a:gd name="connsiteX21" fmla="*/ 480767 w 480767"/>
              <a:gd name="connsiteY21" fmla="*/ 0 h 1084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0767" h="1084082">
                <a:moveTo>
                  <a:pt x="0" y="1084082"/>
                </a:moveTo>
                <a:cubicBezTo>
                  <a:pt x="15711" y="1074655"/>
                  <a:pt x="31597" y="1065513"/>
                  <a:pt x="47134" y="1055802"/>
                </a:cubicBezTo>
                <a:cubicBezTo>
                  <a:pt x="56742" y="1049797"/>
                  <a:pt x="64807" y="1040926"/>
                  <a:pt x="75415" y="1036948"/>
                </a:cubicBezTo>
                <a:cubicBezTo>
                  <a:pt x="90417" y="1031322"/>
                  <a:pt x="107005" y="1031408"/>
                  <a:pt x="122549" y="1027522"/>
                </a:cubicBezTo>
                <a:cubicBezTo>
                  <a:pt x="132189" y="1025112"/>
                  <a:pt x="141402" y="1021237"/>
                  <a:pt x="150829" y="1018095"/>
                </a:cubicBezTo>
                <a:cubicBezTo>
                  <a:pt x="157114" y="1008668"/>
                  <a:pt x="164616" y="999948"/>
                  <a:pt x="169683" y="989814"/>
                </a:cubicBezTo>
                <a:cubicBezTo>
                  <a:pt x="174127" y="980926"/>
                  <a:pt x="172903" y="969293"/>
                  <a:pt x="179110" y="961534"/>
                </a:cubicBezTo>
                <a:cubicBezTo>
                  <a:pt x="186188" y="952687"/>
                  <a:pt x="197963" y="948965"/>
                  <a:pt x="207390" y="942680"/>
                </a:cubicBezTo>
                <a:cubicBezTo>
                  <a:pt x="210532" y="933253"/>
                  <a:pt x="209791" y="921426"/>
                  <a:pt x="216817" y="914400"/>
                </a:cubicBezTo>
                <a:cubicBezTo>
                  <a:pt x="223843" y="907374"/>
                  <a:pt x="239321" y="913059"/>
                  <a:pt x="245097" y="904973"/>
                </a:cubicBezTo>
                <a:cubicBezTo>
                  <a:pt x="256648" y="888801"/>
                  <a:pt x="257666" y="867266"/>
                  <a:pt x="263951" y="848412"/>
                </a:cubicBezTo>
                <a:lnTo>
                  <a:pt x="282804" y="791852"/>
                </a:lnTo>
                <a:cubicBezTo>
                  <a:pt x="285946" y="782425"/>
                  <a:pt x="290282" y="773315"/>
                  <a:pt x="292231" y="763571"/>
                </a:cubicBezTo>
                <a:cubicBezTo>
                  <a:pt x="306626" y="691595"/>
                  <a:pt x="299671" y="732336"/>
                  <a:pt x="311085" y="641023"/>
                </a:cubicBezTo>
                <a:cubicBezTo>
                  <a:pt x="314227" y="575035"/>
                  <a:pt x="315026" y="508894"/>
                  <a:pt x="320512" y="443060"/>
                </a:cubicBezTo>
                <a:cubicBezTo>
                  <a:pt x="321337" y="433157"/>
                  <a:pt x="328161" y="424556"/>
                  <a:pt x="329938" y="414779"/>
                </a:cubicBezTo>
                <a:cubicBezTo>
                  <a:pt x="347539" y="317970"/>
                  <a:pt x="322285" y="364984"/>
                  <a:pt x="358219" y="311085"/>
                </a:cubicBezTo>
                <a:cubicBezTo>
                  <a:pt x="375672" y="241274"/>
                  <a:pt x="362360" y="300949"/>
                  <a:pt x="377072" y="197963"/>
                </a:cubicBezTo>
                <a:cubicBezTo>
                  <a:pt x="379775" y="179041"/>
                  <a:pt x="379148" y="159045"/>
                  <a:pt x="386499" y="141402"/>
                </a:cubicBezTo>
                <a:cubicBezTo>
                  <a:pt x="395214" y="120486"/>
                  <a:pt x="411637" y="103695"/>
                  <a:pt x="424206" y="84841"/>
                </a:cubicBezTo>
                <a:lnTo>
                  <a:pt x="461914" y="28280"/>
                </a:lnTo>
                <a:lnTo>
                  <a:pt x="480767" y="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0595843E-3F06-4AD3-AB17-83C6ACD5129F}"/>
              </a:ext>
            </a:extLst>
          </p:cNvPr>
          <p:cNvCxnSpPr/>
          <p:nvPr/>
        </p:nvCxnSpPr>
        <p:spPr>
          <a:xfrm>
            <a:off x="9483365" y="4369199"/>
            <a:ext cx="49019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9131355B-65C6-4C00-8031-EAB3C9904E9A}"/>
              </a:ext>
            </a:extLst>
          </p:cNvPr>
          <p:cNvSpPr txBox="1"/>
          <p:nvPr/>
        </p:nvSpPr>
        <p:spPr>
          <a:xfrm>
            <a:off x="9323109" y="4392172"/>
            <a:ext cx="952109" cy="646331"/>
          </a:xfrm>
          <a:prstGeom prst="rect">
            <a:avLst/>
          </a:prstGeom>
          <a:noFill/>
        </p:spPr>
        <p:txBody>
          <a:bodyPr wrap="square" rtlCol="0">
            <a:spAutoFit/>
          </a:bodyPr>
          <a:lstStyle/>
          <a:p>
            <a:pPr algn="ctr"/>
            <a:r>
              <a:rPr lang="en-US" dirty="0">
                <a:solidFill>
                  <a:schemeClr val="bg2">
                    <a:lumMod val="10000"/>
                  </a:schemeClr>
                </a:solidFill>
              </a:rPr>
              <a:t>David’s Route</a:t>
            </a:r>
          </a:p>
        </p:txBody>
      </p:sp>
      <p:pic>
        <p:nvPicPr>
          <p:cNvPr id="16" name="Content Placeholder 1">
            <a:extLst>
              <a:ext uri="{FF2B5EF4-FFF2-40B4-BE49-F238E27FC236}">
                <a16:creationId xmlns:a16="http://schemas.microsoft.com/office/drawing/2014/main" id="{16545045-8171-4FF1-A504-04E521F6691F}"/>
              </a:ext>
            </a:extLst>
          </p:cNvPr>
          <p:cNvPicPr>
            <a:picLocks noGrp="1" noChangeAspect="1"/>
          </p:cNvPicPr>
          <p:nvPr>
            <p:ph sz="half" idx="2"/>
          </p:nvPr>
        </p:nvPicPr>
        <p:blipFill>
          <a:blip r:embed="rId2"/>
          <a:stretch>
            <a:fillRect/>
          </a:stretch>
        </p:blipFill>
        <p:spPr>
          <a:xfrm>
            <a:off x="7907061" y="1635551"/>
            <a:ext cx="3152607" cy="4584602"/>
          </a:xfrm>
          <a:prstGeom prst="rect">
            <a:avLst/>
          </a:prstGeom>
        </p:spPr>
      </p:pic>
      <p:sp>
        <p:nvSpPr>
          <p:cNvPr id="18" name="Rectangle 17">
            <a:extLst>
              <a:ext uri="{FF2B5EF4-FFF2-40B4-BE49-F238E27FC236}">
                <a16:creationId xmlns:a16="http://schemas.microsoft.com/office/drawing/2014/main" id="{87099044-3DAA-41D5-9AF3-FBEB44A2517E}"/>
              </a:ext>
            </a:extLst>
          </p:cNvPr>
          <p:cNvSpPr/>
          <p:nvPr/>
        </p:nvSpPr>
        <p:spPr>
          <a:xfrm>
            <a:off x="7808536" y="6333275"/>
            <a:ext cx="3839852" cy="230832"/>
          </a:xfrm>
          <a:prstGeom prst="rect">
            <a:avLst/>
          </a:prstGeom>
        </p:spPr>
        <p:txBody>
          <a:bodyPr wrap="square">
            <a:spAutoFit/>
          </a:bodyPr>
          <a:lstStyle/>
          <a:p>
            <a:r>
              <a:rPr lang="en-US" sz="900" dirty="0"/>
              <a:t>http://www.jesuswalk.com/david/life_of_david_maps_and_graphics.htm</a:t>
            </a:r>
          </a:p>
        </p:txBody>
      </p:sp>
      <p:sp>
        <p:nvSpPr>
          <p:cNvPr id="4" name="Oval 3">
            <a:extLst>
              <a:ext uri="{FF2B5EF4-FFF2-40B4-BE49-F238E27FC236}">
                <a16:creationId xmlns:a16="http://schemas.microsoft.com/office/drawing/2014/main" id="{28C58780-9118-408F-AA31-89959CA00B47}"/>
              </a:ext>
            </a:extLst>
          </p:cNvPr>
          <p:cNvSpPr/>
          <p:nvPr/>
        </p:nvSpPr>
        <p:spPr>
          <a:xfrm>
            <a:off x="8051180" y="4806176"/>
            <a:ext cx="603316" cy="28429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5883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18" grpId="0"/>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F60695A-D249-4F52-AB75-BDCE161DEEAF}"/>
              </a:ext>
            </a:extLst>
          </p:cNvPr>
          <p:cNvSpPr>
            <a:spLocks noGrp="1"/>
          </p:cNvSpPr>
          <p:nvPr>
            <p:ph sz="half" idx="1"/>
          </p:nvPr>
        </p:nvSpPr>
        <p:spPr>
          <a:xfrm>
            <a:off x="838200" y="254524"/>
            <a:ext cx="4596794" cy="5922439"/>
          </a:xfrm>
        </p:spPr>
        <p:txBody>
          <a:bodyPr>
            <a:normAutofit fontScale="92500" lnSpcReduction="10000"/>
          </a:bodyPr>
          <a:lstStyle/>
          <a:p>
            <a:pPr lvl="0"/>
            <a:r>
              <a:rPr lang="en-US" dirty="0" err="1"/>
              <a:t>Ahithophel’s</a:t>
            </a:r>
            <a:r>
              <a:rPr lang="en-US" dirty="0"/>
              <a:t> next step down the path of pride was advising Absalom to let him lead a 12,000-man army against David. </a:t>
            </a:r>
            <a:r>
              <a:rPr lang="en-US" dirty="0" err="1"/>
              <a:t>Ahithophel</a:t>
            </a:r>
            <a:r>
              <a:rPr lang="en-US" dirty="0"/>
              <a:t> apparently wanted the glory of battle and his revenge against David. </a:t>
            </a:r>
          </a:p>
          <a:p>
            <a:pPr lvl="0"/>
            <a:r>
              <a:rPr lang="en-US" dirty="0"/>
              <a:t>Ahithophel told Absalom that if given 12,000 men, he would attack David while he and his men were weary and exhausted. </a:t>
            </a:r>
            <a:r>
              <a:rPr lang="en-US" b="1" dirty="0"/>
              <a:t>*</a:t>
            </a:r>
            <a:endParaRPr lang="en-US" dirty="0"/>
          </a:p>
          <a:p>
            <a:r>
              <a:rPr lang="en-US" dirty="0" err="1"/>
              <a:t>Ahithophel</a:t>
            </a:r>
            <a:r>
              <a:rPr lang="en-US" dirty="0"/>
              <a:t> said that he would kill David and bring the kingdom back to Absalom. At first, Absalom </a:t>
            </a:r>
            <a:r>
              <a:rPr lang="en-US" u="sng" dirty="0"/>
              <a:t>was pleased </a:t>
            </a:r>
            <a:r>
              <a:rPr lang="en-US" dirty="0"/>
              <a:t>with this plan.</a:t>
            </a:r>
          </a:p>
        </p:txBody>
      </p:sp>
      <p:pic>
        <p:nvPicPr>
          <p:cNvPr id="2" name="Content Placeholder 1">
            <a:extLst>
              <a:ext uri="{FF2B5EF4-FFF2-40B4-BE49-F238E27FC236}">
                <a16:creationId xmlns:a16="http://schemas.microsoft.com/office/drawing/2014/main" id="{688109DB-7FFD-4857-810F-EF1B60098D92}"/>
              </a:ext>
            </a:extLst>
          </p:cNvPr>
          <p:cNvPicPr>
            <a:picLocks noGrp="1" noChangeAspect="1"/>
          </p:cNvPicPr>
          <p:nvPr>
            <p:ph sz="half" idx="2"/>
          </p:nvPr>
        </p:nvPicPr>
        <p:blipFill>
          <a:blip r:embed="rId2"/>
          <a:stretch>
            <a:fillRect/>
          </a:stretch>
        </p:blipFill>
        <p:spPr>
          <a:xfrm>
            <a:off x="5280104" y="3288236"/>
            <a:ext cx="4596794" cy="3440219"/>
          </a:xfrm>
          <a:prstGeom prst="rect">
            <a:avLst/>
          </a:prstGeom>
        </p:spPr>
      </p:pic>
      <p:pic>
        <p:nvPicPr>
          <p:cNvPr id="5" name="Picture 4">
            <a:extLst>
              <a:ext uri="{FF2B5EF4-FFF2-40B4-BE49-F238E27FC236}">
                <a16:creationId xmlns:a16="http://schemas.microsoft.com/office/drawing/2014/main" id="{AC0D434B-3256-4916-9BE2-3CDDD62FC2F9}"/>
              </a:ext>
            </a:extLst>
          </p:cNvPr>
          <p:cNvPicPr>
            <a:picLocks noChangeAspect="1"/>
          </p:cNvPicPr>
          <p:nvPr/>
        </p:nvPicPr>
        <p:blipFill>
          <a:blip r:embed="rId3"/>
          <a:stretch>
            <a:fillRect/>
          </a:stretch>
        </p:blipFill>
        <p:spPr>
          <a:xfrm>
            <a:off x="2315102" y="6478497"/>
            <a:ext cx="3023878" cy="249958"/>
          </a:xfrm>
          <a:prstGeom prst="rect">
            <a:avLst/>
          </a:prstGeom>
        </p:spPr>
      </p:pic>
      <p:pic>
        <p:nvPicPr>
          <p:cNvPr id="6" name="Content Placeholder 1">
            <a:extLst>
              <a:ext uri="{FF2B5EF4-FFF2-40B4-BE49-F238E27FC236}">
                <a16:creationId xmlns:a16="http://schemas.microsoft.com/office/drawing/2014/main" id="{D9B4BCA3-E55C-4DAF-A860-D1D5CF9C1D43}"/>
              </a:ext>
            </a:extLst>
          </p:cNvPr>
          <p:cNvPicPr>
            <a:picLocks noChangeAspect="1"/>
          </p:cNvPicPr>
          <p:nvPr/>
        </p:nvPicPr>
        <p:blipFill>
          <a:blip r:embed="rId4"/>
          <a:stretch>
            <a:fillRect/>
          </a:stretch>
        </p:blipFill>
        <p:spPr>
          <a:xfrm>
            <a:off x="9149008" y="129545"/>
            <a:ext cx="3042992" cy="4425197"/>
          </a:xfrm>
          <a:prstGeom prst="rect">
            <a:avLst/>
          </a:prstGeom>
        </p:spPr>
      </p:pic>
      <p:sp>
        <p:nvSpPr>
          <p:cNvPr id="7" name="Rectangle 6">
            <a:extLst>
              <a:ext uri="{FF2B5EF4-FFF2-40B4-BE49-F238E27FC236}">
                <a16:creationId xmlns:a16="http://schemas.microsoft.com/office/drawing/2014/main" id="{F7E3713F-2E12-4E5C-A1AC-FA6D20A62E46}"/>
              </a:ext>
            </a:extLst>
          </p:cNvPr>
          <p:cNvSpPr/>
          <p:nvPr/>
        </p:nvSpPr>
        <p:spPr>
          <a:xfrm>
            <a:off x="5324284" y="139108"/>
            <a:ext cx="3839852" cy="230832"/>
          </a:xfrm>
          <a:prstGeom prst="rect">
            <a:avLst/>
          </a:prstGeom>
        </p:spPr>
        <p:txBody>
          <a:bodyPr wrap="square">
            <a:spAutoFit/>
          </a:bodyPr>
          <a:lstStyle/>
          <a:p>
            <a:r>
              <a:rPr lang="en-US" sz="900" dirty="0"/>
              <a:t>http://www.jesuswalk.com/david/life_of_david_maps_and_graphics.htm</a:t>
            </a:r>
          </a:p>
        </p:txBody>
      </p:sp>
      <p:sp>
        <p:nvSpPr>
          <p:cNvPr id="8" name="TextBox 7">
            <a:extLst>
              <a:ext uri="{FF2B5EF4-FFF2-40B4-BE49-F238E27FC236}">
                <a16:creationId xmlns:a16="http://schemas.microsoft.com/office/drawing/2014/main" id="{A2817E7F-9E4F-4088-8F87-50C05F90EBD0}"/>
              </a:ext>
            </a:extLst>
          </p:cNvPr>
          <p:cNvSpPr txBox="1"/>
          <p:nvPr/>
        </p:nvSpPr>
        <p:spPr>
          <a:xfrm>
            <a:off x="5061123" y="1087464"/>
            <a:ext cx="4198595" cy="923330"/>
          </a:xfrm>
          <a:prstGeom prst="rect">
            <a:avLst/>
          </a:prstGeom>
          <a:noFill/>
        </p:spPr>
        <p:txBody>
          <a:bodyPr wrap="square" rtlCol="0">
            <a:spAutoFit/>
          </a:bodyPr>
          <a:lstStyle/>
          <a:p>
            <a:pPr algn="ctr"/>
            <a:r>
              <a:rPr lang="en-US" u="sng" dirty="0">
                <a:solidFill>
                  <a:srgbClr val="FFFF00"/>
                </a:solidFill>
              </a:rPr>
              <a:t>Gilgal</a:t>
            </a:r>
            <a:r>
              <a:rPr lang="en-US" dirty="0">
                <a:solidFill>
                  <a:srgbClr val="FFFF00"/>
                </a:solidFill>
              </a:rPr>
              <a:t>- “rolling away” reproach of Egypt-Israel enters Promised Land and is circumcised. </a:t>
            </a:r>
          </a:p>
        </p:txBody>
      </p:sp>
      <p:cxnSp>
        <p:nvCxnSpPr>
          <p:cNvPr id="9" name="Straight Arrow Connector 8">
            <a:extLst>
              <a:ext uri="{FF2B5EF4-FFF2-40B4-BE49-F238E27FC236}">
                <a16:creationId xmlns:a16="http://schemas.microsoft.com/office/drawing/2014/main" id="{23329CF5-AB60-4575-8712-A24BFA012041}"/>
              </a:ext>
            </a:extLst>
          </p:cNvPr>
          <p:cNvCxnSpPr>
            <a:cxnSpLocks/>
          </p:cNvCxnSpPr>
          <p:nvPr/>
        </p:nvCxnSpPr>
        <p:spPr>
          <a:xfrm>
            <a:off x="5434994" y="1799158"/>
            <a:ext cx="4868733" cy="116955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37089B5B-567B-44E4-9166-72A047FE4801}"/>
              </a:ext>
            </a:extLst>
          </p:cNvPr>
          <p:cNvSpPr/>
          <p:nvPr/>
        </p:nvSpPr>
        <p:spPr>
          <a:xfrm>
            <a:off x="10303727" y="2776654"/>
            <a:ext cx="490195" cy="41465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34A7A7EB-0169-4489-A69D-3C3D0E190CDD}"/>
              </a:ext>
            </a:extLst>
          </p:cNvPr>
          <p:cNvCxnSpPr>
            <a:cxnSpLocks/>
          </p:cNvCxnSpPr>
          <p:nvPr/>
        </p:nvCxnSpPr>
        <p:spPr>
          <a:xfrm>
            <a:off x="5434994" y="1420880"/>
            <a:ext cx="0" cy="37827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4235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p:bldP spid="8" grpId="0"/>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FF163B-80DE-4223-B06E-268D6B0F7969}"/>
              </a:ext>
            </a:extLst>
          </p:cNvPr>
          <p:cNvSpPr>
            <a:spLocks noGrp="1"/>
          </p:cNvSpPr>
          <p:nvPr>
            <p:ph sz="half" idx="1"/>
          </p:nvPr>
        </p:nvSpPr>
        <p:spPr>
          <a:xfrm>
            <a:off x="838200" y="791852"/>
            <a:ext cx="5181600" cy="5385111"/>
          </a:xfrm>
        </p:spPr>
        <p:txBody>
          <a:bodyPr>
            <a:normAutofit lnSpcReduction="10000"/>
          </a:bodyPr>
          <a:lstStyle/>
          <a:p>
            <a:pPr lvl="0"/>
            <a:r>
              <a:rPr lang="en-US" dirty="0"/>
              <a:t>Absalom wanted a second opinion, so he asked </a:t>
            </a:r>
            <a:r>
              <a:rPr lang="en-US" b="1" u="sng" dirty="0" err="1"/>
              <a:t>Hushai</a:t>
            </a:r>
            <a:r>
              <a:rPr lang="en-US" dirty="0"/>
              <a:t> for his advice. </a:t>
            </a:r>
            <a:r>
              <a:rPr lang="en-US" dirty="0" err="1"/>
              <a:t>Hushai</a:t>
            </a:r>
            <a:r>
              <a:rPr lang="en-US" dirty="0"/>
              <a:t> was the official counselor to David who David had sent back to Jerusalem to act as a spy. </a:t>
            </a:r>
          </a:p>
          <a:p>
            <a:pPr lvl="0"/>
            <a:r>
              <a:rPr lang="en-US" dirty="0"/>
              <a:t>David had prayed that the counsel of </a:t>
            </a:r>
            <a:r>
              <a:rPr lang="en-US" dirty="0" err="1"/>
              <a:t>Ahithophel</a:t>
            </a:r>
            <a:r>
              <a:rPr lang="en-US" dirty="0"/>
              <a:t> would be made as </a:t>
            </a:r>
            <a:r>
              <a:rPr lang="en-US" b="1" u="sng" dirty="0"/>
              <a:t>foolishness</a:t>
            </a:r>
            <a:r>
              <a:rPr lang="en-US" dirty="0"/>
              <a:t> (2 Samuel 15:31-32). God was answering David’s prayer. [</a:t>
            </a:r>
            <a:r>
              <a:rPr lang="en-US" dirty="0">
                <a:hlinkClick r:id="rId2" action="ppaction://hlinksldjump"/>
              </a:rPr>
              <a:t>*</a:t>
            </a:r>
            <a:r>
              <a:rPr lang="en-US" dirty="0"/>
              <a:t>]</a:t>
            </a:r>
          </a:p>
          <a:p>
            <a:pPr lvl="0"/>
            <a:r>
              <a:rPr lang="en-US" dirty="0" err="1"/>
              <a:t>Hushai</a:t>
            </a:r>
            <a:r>
              <a:rPr lang="en-US" dirty="0"/>
              <a:t> wanted to give David time to prepare for war and to play on Absalom’s pride.</a:t>
            </a:r>
          </a:p>
          <a:p>
            <a:endParaRPr lang="en-US" dirty="0"/>
          </a:p>
        </p:txBody>
      </p:sp>
      <p:pic>
        <p:nvPicPr>
          <p:cNvPr id="7" name="Content Placeholder 1">
            <a:extLst>
              <a:ext uri="{FF2B5EF4-FFF2-40B4-BE49-F238E27FC236}">
                <a16:creationId xmlns:a16="http://schemas.microsoft.com/office/drawing/2014/main" id="{CC9C3DE5-F4AB-4F5D-8C7A-0E2C87F25A6F}"/>
              </a:ext>
            </a:extLst>
          </p:cNvPr>
          <p:cNvPicPr>
            <a:picLocks noChangeAspect="1"/>
          </p:cNvPicPr>
          <p:nvPr/>
        </p:nvPicPr>
        <p:blipFill>
          <a:blip r:embed="rId3"/>
          <a:stretch>
            <a:fillRect/>
          </a:stretch>
        </p:blipFill>
        <p:spPr>
          <a:xfrm>
            <a:off x="7480610" y="285662"/>
            <a:ext cx="3873190" cy="5632492"/>
          </a:xfrm>
          <a:prstGeom prst="rect">
            <a:avLst/>
          </a:prstGeom>
        </p:spPr>
      </p:pic>
      <p:sp>
        <p:nvSpPr>
          <p:cNvPr id="8" name="Rectangle 7">
            <a:extLst>
              <a:ext uri="{FF2B5EF4-FFF2-40B4-BE49-F238E27FC236}">
                <a16:creationId xmlns:a16="http://schemas.microsoft.com/office/drawing/2014/main" id="{B62C8C80-A4E1-4321-A84F-0BBD44DF9673}"/>
              </a:ext>
            </a:extLst>
          </p:cNvPr>
          <p:cNvSpPr/>
          <p:nvPr/>
        </p:nvSpPr>
        <p:spPr>
          <a:xfrm>
            <a:off x="7822157" y="6061547"/>
            <a:ext cx="3839852" cy="230832"/>
          </a:xfrm>
          <a:prstGeom prst="rect">
            <a:avLst/>
          </a:prstGeom>
        </p:spPr>
        <p:txBody>
          <a:bodyPr wrap="square">
            <a:spAutoFit/>
          </a:bodyPr>
          <a:lstStyle/>
          <a:p>
            <a:r>
              <a:rPr lang="en-US" sz="900" dirty="0"/>
              <a:t>http://www.jesuswalk.com/david/life_of_david_maps_and_graphics.htm</a:t>
            </a:r>
          </a:p>
        </p:txBody>
      </p:sp>
    </p:spTree>
    <p:extLst>
      <p:ext uri="{BB962C8B-B14F-4D97-AF65-F5344CB8AC3E}">
        <p14:creationId xmlns:p14="http://schemas.microsoft.com/office/powerpoint/2010/main" val="766020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6782BC7-AFB6-42BA-81D9-5C7933011670}"/>
              </a:ext>
            </a:extLst>
          </p:cNvPr>
          <p:cNvSpPr>
            <a:spLocks noGrp="1"/>
          </p:cNvSpPr>
          <p:nvPr>
            <p:ph sz="half" idx="1"/>
          </p:nvPr>
        </p:nvSpPr>
        <p:spPr>
          <a:xfrm>
            <a:off x="838200" y="710334"/>
            <a:ext cx="4525537" cy="5924642"/>
          </a:xfrm>
        </p:spPr>
        <p:txBody>
          <a:bodyPr>
            <a:normAutofit lnSpcReduction="10000"/>
          </a:bodyPr>
          <a:lstStyle/>
          <a:p>
            <a:pPr lvl="0"/>
            <a:r>
              <a:rPr lang="en-US" dirty="0" err="1"/>
              <a:t>Hushai</a:t>
            </a:r>
            <a:r>
              <a:rPr lang="en-US" dirty="0"/>
              <a:t> said Absalom should gather all the men from Dan to Beersheba and that Absalom should lead the army into battle. Furthermore, </a:t>
            </a:r>
            <a:r>
              <a:rPr lang="en-US" dirty="0" err="1"/>
              <a:t>Hushai</a:t>
            </a:r>
            <a:r>
              <a:rPr lang="en-US" dirty="0"/>
              <a:t> stated, if David were to hold himself up in a city, then the army would bring ropes, tear the walls down, and capture David.</a:t>
            </a:r>
          </a:p>
          <a:p>
            <a:r>
              <a:rPr lang="en-US" dirty="0"/>
              <a:t>Absalom </a:t>
            </a:r>
            <a:r>
              <a:rPr lang="en-US" b="1" u="sng" dirty="0"/>
              <a:t>accepted</a:t>
            </a:r>
            <a:r>
              <a:rPr lang="en-US" dirty="0"/>
              <a:t> </a:t>
            </a:r>
            <a:r>
              <a:rPr lang="en-US" dirty="0" err="1"/>
              <a:t>Hushai’s</a:t>
            </a:r>
            <a:r>
              <a:rPr lang="en-US" dirty="0"/>
              <a:t> plan and announced that it was better than </a:t>
            </a:r>
            <a:r>
              <a:rPr lang="en-US" dirty="0" err="1"/>
              <a:t>Ahithophel’s</a:t>
            </a:r>
            <a:r>
              <a:rPr lang="en-US" dirty="0"/>
              <a:t>.</a:t>
            </a:r>
          </a:p>
        </p:txBody>
      </p:sp>
      <p:pic>
        <p:nvPicPr>
          <p:cNvPr id="2" name="Content Placeholder 1">
            <a:extLst>
              <a:ext uri="{FF2B5EF4-FFF2-40B4-BE49-F238E27FC236}">
                <a16:creationId xmlns:a16="http://schemas.microsoft.com/office/drawing/2014/main" id="{5D71A478-A72F-43A2-B9F3-B91BA09672C4}"/>
              </a:ext>
            </a:extLst>
          </p:cNvPr>
          <p:cNvPicPr>
            <a:picLocks noGrp="1" noChangeAspect="1"/>
          </p:cNvPicPr>
          <p:nvPr>
            <p:ph sz="half" idx="2"/>
          </p:nvPr>
        </p:nvPicPr>
        <p:blipFill>
          <a:blip r:embed="rId2"/>
          <a:stretch>
            <a:fillRect/>
          </a:stretch>
        </p:blipFill>
        <p:spPr>
          <a:xfrm>
            <a:off x="5553307" y="2575932"/>
            <a:ext cx="3245772" cy="4188095"/>
          </a:xfrm>
          <a:prstGeom prst="rect">
            <a:avLst/>
          </a:prstGeom>
        </p:spPr>
      </p:pic>
      <p:sp>
        <p:nvSpPr>
          <p:cNvPr id="5" name="Rectangle 4">
            <a:extLst>
              <a:ext uri="{FF2B5EF4-FFF2-40B4-BE49-F238E27FC236}">
                <a16:creationId xmlns:a16="http://schemas.microsoft.com/office/drawing/2014/main" id="{9D6BBEBB-F222-447F-AC91-22FA37D69E5B}"/>
              </a:ext>
            </a:extLst>
          </p:cNvPr>
          <p:cNvSpPr/>
          <p:nvPr/>
        </p:nvSpPr>
        <p:spPr>
          <a:xfrm>
            <a:off x="3100968" y="6533195"/>
            <a:ext cx="2483372" cy="230832"/>
          </a:xfrm>
          <a:prstGeom prst="rect">
            <a:avLst/>
          </a:prstGeom>
        </p:spPr>
        <p:txBody>
          <a:bodyPr wrap="none">
            <a:spAutoFit/>
          </a:bodyPr>
          <a:lstStyle/>
          <a:p>
            <a:r>
              <a:rPr lang="en-US" sz="900" dirty="0"/>
              <a:t>https://www.goodsalt.com/details/prcas0690.html</a:t>
            </a:r>
          </a:p>
        </p:txBody>
      </p:sp>
      <p:pic>
        <p:nvPicPr>
          <p:cNvPr id="1026" name="Picture 2" descr="See the source image">
            <a:extLst>
              <a:ext uri="{FF2B5EF4-FFF2-40B4-BE49-F238E27FC236}">
                <a16:creationId xmlns:a16="http://schemas.microsoft.com/office/drawing/2014/main" id="{14C1F4BB-041D-4970-9444-1F436DDEFB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2284" y="301283"/>
            <a:ext cx="3490651" cy="550850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FEA1D4E0-3177-423E-BCBB-79ABD6C99000}"/>
              </a:ext>
            </a:extLst>
          </p:cNvPr>
          <p:cNvSpPr/>
          <p:nvPr/>
        </p:nvSpPr>
        <p:spPr>
          <a:xfrm>
            <a:off x="6907571" y="70451"/>
            <a:ext cx="6096000" cy="230832"/>
          </a:xfrm>
          <a:prstGeom prst="rect">
            <a:avLst/>
          </a:prstGeom>
        </p:spPr>
        <p:txBody>
          <a:bodyPr>
            <a:spAutoFit/>
          </a:bodyPr>
          <a:lstStyle/>
          <a:p>
            <a:pPr algn="ctr"/>
            <a:r>
              <a:rPr lang="en-US" sz="900" dirty="0"/>
              <a:t>http://jewishhistory2015.blogspot.com/2015/08/the-1920-san-remo-conference-jewish.html</a:t>
            </a:r>
          </a:p>
        </p:txBody>
      </p:sp>
      <p:sp>
        <p:nvSpPr>
          <p:cNvPr id="6" name="Oval 5">
            <a:extLst>
              <a:ext uri="{FF2B5EF4-FFF2-40B4-BE49-F238E27FC236}">
                <a16:creationId xmlns:a16="http://schemas.microsoft.com/office/drawing/2014/main" id="{EEB48779-0E13-41FE-B935-0773864B25A3}"/>
              </a:ext>
            </a:extLst>
          </p:cNvPr>
          <p:cNvSpPr/>
          <p:nvPr/>
        </p:nvSpPr>
        <p:spPr>
          <a:xfrm>
            <a:off x="10303102" y="1048215"/>
            <a:ext cx="703152" cy="25647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9F26C087-A880-41E8-B4B0-B2843DBD491C}"/>
              </a:ext>
            </a:extLst>
          </p:cNvPr>
          <p:cNvSpPr/>
          <p:nvPr/>
        </p:nvSpPr>
        <p:spPr>
          <a:xfrm>
            <a:off x="9612351" y="4248615"/>
            <a:ext cx="925551" cy="35683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Brace 7">
            <a:extLst>
              <a:ext uri="{FF2B5EF4-FFF2-40B4-BE49-F238E27FC236}">
                <a16:creationId xmlns:a16="http://schemas.microsoft.com/office/drawing/2014/main" id="{20D2B41C-07D1-47B5-AF40-143877D3D905}"/>
              </a:ext>
            </a:extLst>
          </p:cNvPr>
          <p:cNvSpPr/>
          <p:nvPr/>
        </p:nvSpPr>
        <p:spPr>
          <a:xfrm>
            <a:off x="10827834" y="1159726"/>
            <a:ext cx="1215483" cy="3601845"/>
          </a:xfrm>
          <a:prstGeom prst="righ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Oval 8">
            <a:extLst>
              <a:ext uri="{FF2B5EF4-FFF2-40B4-BE49-F238E27FC236}">
                <a16:creationId xmlns:a16="http://schemas.microsoft.com/office/drawing/2014/main" id="{52D49883-7BB6-45FC-A87D-3D8788E56977}"/>
              </a:ext>
            </a:extLst>
          </p:cNvPr>
          <p:cNvSpPr/>
          <p:nvPr/>
        </p:nvSpPr>
        <p:spPr>
          <a:xfrm>
            <a:off x="10913196" y="2687444"/>
            <a:ext cx="423584" cy="36799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4033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4" grpId="0"/>
      <p:bldP spid="6" grpId="0" animBg="1"/>
      <p:bldP spid="7"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437BEC-38BA-4892-9DA5-7ED12ACBC92D}"/>
              </a:ext>
            </a:extLst>
          </p:cNvPr>
          <p:cNvSpPr>
            <a:spLocks noGrp="1"/>
          </p:cNvSpPr>
          <p:nvPr>
            <p:ph sz="half" idx="1"/>
          </p:nvPr>
        </p:nvSpPr>
        <p:spPr>
          <a:xfrm>
            <a:off x="838200" y="273376"/>
            <a:ext cx="5334000" cy="6504495"/>
          </a:xfrm>
        </p:spPr>
        <p:txBody>
          <a:bodyPr>
            <a:normAutofit lnSpcReduction="10000"/>
          </a:bodyPr>
          <a:lstStyle/>
          <a:p>
            <a:pPr lvl="0"/>
            <a:r>
              <a:rPr lang="en-US" dirty="0"/>
              <a:t>Since </a:t>
            </a:r>
            <a:r>
              <a:rPr lang="en-US" dirty="0" err="1"/>
              <a:t>Hushai</a:t>
            </a:r>
            <a:r>
              <a:rPr lang="en-US" dirty="0"/>
              <a:t> was spying for David, he went to </a:t>
            </a:r>
            <a:r>
              <a:rPr lang="en-US" b="1" u="sng" dirty="0"/>
              <a:t>Zadok</a:t>
            </a:r>
            <a:r>
              <a:rPr lang="en-US" dirty="0"/>
              <a:t> and to </a:t>
            </a:r>
            <a:r>
              <a:rPr lang="en-US" b="1" u="sng" dirty="0" err="1"/>
              <a:t>Abiathar</a:t>
            </a:r>
            <a:r>
              <a:rPr lang="en-US" dirty="0"/>
              <a:t> the priests and told them to tell David not to spend the night at on the west side of the Jordan but to cross over to the east side. </a:t>
            </a:r>
            <a:r>
              <a:rPr lang="en-US" dirty="0" err="1"/>
              <a:t>Hushai</a:t>
            </a:r>
            <a:r>
              <a:rPr lang="en-US" dirty="0"/>
              <a:t> wanted to make sure David would be safe in case Absalom changed his mind and followed </a:t>
            </a:r>
            <a:r>
              <a:rPr lang="en-US" dirty="0" err="1"/>
              <a:t>Ahithophel’s</a:t>
            </a:r>
            <a:r>
              <a:rPr lang="en-US" dirty="0"/>
              <a:t> advice.</a:t>
            </a:r>
          </a:p>
          <a:p>
            <a:r>
              <a:rPr lang="en-US" dirty="0"/>
              <a:t>Zadok and </a:t>
            </a:r>
            <a:r>
              <a:rPr lang="en-US" dirty="0" err="1"/>
              <a:t>Abiathar</a:t>
            </a:r>
            <a:r>
              <a:rPr lang="en-US" dirty="0"/>
              <a:t> passed the message on to their sons, </a:t>
            </a:r>
            <a:r>
              <a:rPr lang="en-US" b="1" u="sng" dirty="0"/>
              <a:t>Jonathan</a:t>
            </a:r>
            <a:r>
              <a:rPr lang="en-US" dirty="0"/>
              <a:t> and </a:t>
            </a:r>
            <a:r>
              <a:rPr lang="en-US" b="1" u="sng" dirty="0"/>
              <a:t>Ahimaaz</a:t>
            </a:r>
            <a:r>
              <a:rPr lang="en-US" dirty="0"/>
              <a:t> who were staying at </a:t>
            </a:r>
            <a:r>
              <a:rPr lang="en-US" dirty="0" err="1"/>
              <a:t>En-rogel</a:t>
            </a:r>
            <a:r>
              <a:rPr lang="en-US" dirty="0"/>
              <a:t>. They received the message by way of a maidservant. However, a young boy saw the transaction and told Absalom.</a:t>
            </a:r>
          </a:p>
        </p:txBody>
      </p:sp>
      <p:pic>
        <p:nvPicPr>
          <p:cNvPr id="2" name="Content Placeholder 1">
            <a:extLst>
              <a:ext uri="{FF2B5EF4-FFF2-40B4-BE49-F238E27FC236}">
                <a16:creationId xmlns:a16="http://schemas.microsoft.com/office/drawing/2014/main" id="{5EDB7F5E-C6BA-419B-BA06-6F50F0BCEC42}"/>
              </a:ext>
            </a:extLst>
          </p:cNvPr>
          <p:cNvPicPr>
            <a:picLocks noGrp="1" noChangeAspect="1"/>
          </p:cNvPicPr>
          <p:nvPr>
            <p:ph sz="half" idx="2"/>
          </p:nvPr>
        </p:nvPicPr>
        <p:blipFill>
          <a:blip r:embed="rId2"/>
          <a:stretch>
            <a:fillRect/>
          </a:stretch>
        </p:blipFill>
        <p:spPr>
          <a:xfrm>
            <a:off x="7171755" y="801278"/>
            <a:ext cx="3502126" cy="5092881"/>
          </a:xfrm>
          <a:prstGeom prst="rect">
            <a:avLst/>
          </a:prstGeom>
        </p:spPr>
      </p:pic>
      <p:sp>
        <p:nvSpPr>
          <p:cNvPr id="5" name="Rectangle 4">
            <a:extLst>
              <a:ext uri="{FF2B5EF4-FFF2-40B4-BE49-F238E27FC236}">
                <a16:creationId xmlns:a16="http://schemas.microsoft.com/office/drawing/2014/main" id="{0EA75C33-59F8-40B0-BEF7-B762E13C5A28}"/>
              </a:ext>
            </a:extLst>
          </p:cNvPr>
          <p:cNvSpPr/>
          <p:nvPr/>
        </p:nvSpPr>
        <p:spPr>
          <a:xfrm>
            <a:off x="7274351" y="5941306"/>
            <a:ext cx="3839852" cy="230832"/>
          </a:xfrm>
          <a:prstGeom prst="rect">
            <a:avLst/>
          </a:prstGeom>
        </p:spPr>
        <p:txBody>
          <a:bodyPr wrap="square">
            <a:spAutoFit/>
          </a:bodyPr>
          <a:lstStyle/>
          <a:p>
            <a:r>
              <a:rPr lang="en-US" sz="900" dirty="0"/>
              <a:t>http://www.jesuswalk.com/david/life_of_david_maps_and_graphics.htm</a:t>
            </a:r>
          </a:p>
        </p:txBody>
      </p:sp>
    </p:spTree>
    <p:extLst>
      <p:ext uri="{BB962C8B-B14F-4D97-AF65-F5344CB8AC3E}">
        <p14:creationId xmlns:p14="http://schemas.microsoft.com/office/powerpoint/2010/main" val="293727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B1C53D-6066-451E-B497-CC2923F7B42A}"/>
              </a:ext>
            </a:extLst>
          </p:cNvPr>
          <p:cNvSpPr>
            <a:spLocks noGrp="1"/>
          </p:cNvSpPr>
          <p:nvPr>
            <p:ph sz="half" idx="1"/>
          </p:nvPr>
        </p:nvSpPr>
        <p:spPr>
          <a:xfrm>
            <a:off x="838200" y="301658"/>
            <a:ext cx="5181600" cy="6429080"/>
          </a:xfrm>
        </p:spPr>
        <p:txBody>
          <a:bodyPr>
            <a:normAutofit lnSpcReduction="10000"/>
          </a:bodyPr>
          <a:lstStyle/>
          <a:p>
            <a:pPr lvl="0"/>
            <a:r>
              <a:rPr lang="en-US" dirty="0"/>
              <a:t>Realizing they had been discovered, the two men fled </a:t>
            </a:r>
            <a:r>
              <a:rPr lang="en-US" dirty="0" err="1"/>
              <a:t>En-rogel</a:t>
            </a:r>
            <a:r>
              <a:rPr lang="en-US" dirty="0"/>
              <a:t> and came to a man in </a:t>
            </a:r>
            <a:r>
              <a:rPr lang="en-US" dirty="0" err="1"/>
              <a:t>Bahurim</a:t>
            </a:r>
            <a:r>
              <a:rPr lang="en-US" dirty="0"/>
              <a:t> and they hid in his well. Absalom’s servants could not find the men and they left.</a:t>
            </a:r>
          </a:p>
          <a:p>
            <a:pPr lvl="0"/>
            <a:r>
              <a:rPr lang="en-US" dirty="0"/>
              <a:t>After their departure, Jonathan and Ahimaaz told David to cross over the Jordan to the east side.</a:t>
            </a:r>
          </a:p>
          <a:p>
            <a:pPr lvl="0"/>
            <a:r>
              <a:rPr lang="en-US" dirty="0"/>
              <a:t>When Ahithophel saw that his counsel was not followed, he saddled his donkey, went home, got his house in order, and </a:t>
            </a:r>
            <a:r>
              <a:rPr lang="en-US" b="1" u="sng" dirty="0"/>
              <a:t>hanged</a:t>
            </a:r>
            <a:r>
              <a:rPr lang="en-US" dirty="0"/>
              <a:t> himself. This is a sad example of what anger, revenge, and pride can do to a person.</a:t>
            </a:r>
          </a:p>
          <a:p>
            <a:endParaRPr lang="en-US" dirty="0"/>
          </a:p>
        </p:txBody>
      </p:sp>
      <p:pic>
        <p:nvPicPr>
          <p:cNvPr id="6" name="Content Placeholder 1">
            <a:extLst>
              <a:ext uri="{FF2B5EF4-FFF2-40B4-BE49-F238E27FC236}">
                <a16:creationId xmlns:a16="http://schemas.microsoft.com/office/drawing/2014/main" id="{7C1E068B-541D-41FA-9BA5-7AF07EA4D875}"/>
              </a:ext>
            </a:extLst>
          </p:cNvPr>
          <p:cNvPicPr>
            <a:picLocks noGrp="1" noChangeAspect="1"/>
          </p:cNvPicPr>
          <p:nvPr>
            <p:ph sz="half" idx="2"/>
          </p:nvPr>
        </p:nvPicPr>
        <p:blipFill>
          <a:blip r:embed="rId2"/>
          <a:stretch>
            <a:fillRect/>
          </a:stretch>
        </p:blipFill>
        <p:spPr>
          <a:xfrm>
            <a:off x="7274351" y="685862"/>
            <a:ext cx="3502126" cy="5092881"/>
          </a:xfrm>
          <a:prstGeom prst="rect">
            <a:avLst/>
          </a:prstGeom>
        </p:spPr>
      </p:pic>
      <p:sp>
        <p:nvSpPr>
          <p:cNvPr id="7" name="Rectangle 6">
            <a:extLst>
              <a:ext uri="{FF2B5EF4-FFF2-40B4-BE49-F238E27FC236}">
                <a16:creationId xmlns:a16="http://schemas.microsoft.com/office/drawing/2014/main" id="{CF2EDA77-F61C-4007-B0A3-8579C0E0C5AE}"/>
              </a:ext>
            </a:extLst>
          </p:cNvPr>
          <p:cNvSpPr/>
          <p:nvPr/>
        </p:nvSpPr>
        <p:spPr>
          <a:xfrm>
            <a:off x="7274351" y="5941306"/>
            <a:ext cx="3839852" cy="230832"/>
          </a:xfrm>
          <a:prstGeom prst="rect">
            <a:avLst/>
          </a:prstGeom>
        </p:spPr>
        <p:txBody>
          <a:bodyPr wrap="square">
            <a:spAutoFit/>
          </a:bodyPr>
          <a:lstStyle/>
          <a:p>
            <a:r>
              <a:rPr lang="en-US" sz="900" dirty="0"/>
              <a:t>http://www.jesuswalk.com/david/life_of_david_maps_and_graphics.htm</a:t>
            </a:r>
          </a:p>
        </p:txBody>
      </p:sp>
      <p:sp>
        <p:nvSpPr>
          <p:cNvPr id="2" name="Oval 1">
            <a:extLst>
              <a:ext uri="{FF2B5EF4-FFF2-40B4-BE49-F238E27FC236}">
                <a16:creationId xmlns:a16="http://schemas.microsoft.com/office/drawing/2014/main" id="{55019C15-140E-4AA3-ACA1-3BB6F2176260}"/>
              </a:ext>
            </a:extLst>
          </p:cNvPr>
          <p:cNvSpPr/>
          <p:nvPr/>
        </p:nvSpPr>
        <p:spPr>
          <a:xfrm>
            <a:off x="8051180" y="4259766"/>
            <a:ext cx="769435" cy="40144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8885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1880FA9-382C-4849-8CBB-F5B94ACEEBE1}"/>
              </a:ext>
            </a:extLst>
          </p:cNvPr>
          <p:cNvSpPr>
            <a:spLocks noGrp="1"/>
          </p:cNvSpPr>
          <p:nvPr>
            <p:ph sz="half" idx="1"/>
          </p:nvPr>
        </p:nvSpPr>
        <p:spPr>
          <a:xfrm>
            <a:off x="838200" y="518474"/>
            <a:ext cx="5181600" cy="5938887"/>
          </a:xfrm>
        </p:spPr>
        <p:txBody>
          <a:bodyPr>
            <a:normAutofit fontScale="92500" lnSpcReduction="10000"/>
          </a:bodyPr>
          <a:lstStyle/>
          <a:p>
            <a:pPr marL="0" indent="0">
              <a:buNone/>
            </a:pPr>
            <a:r>
              <a:rPr lang="en-US" b="1" dirty="0"/>
              <a:t>Vs. 24-29: David Crosses the Jordan</a:t>
            </a:r>
            <a:endParaRPr lang="en-US" dirty="0"/>
          </a:p>
          <a:p>
            <a:pPr lvl="0"/>
            <a:r>
              <a:rPr lang="en-US" dirty="0"/>
              <a:t>David came to </a:t>
            </a:r>
            <a:r>
              <a:rPr lang="en-US" b="1" u="sng" dirty="0"/>
              <a:t>Mahanaim</a:t>
            </a:r>
            <a:r>
              <a:rPr lang="en-US" dirty="0"/>
              <a:t> </a:t>
            </a:r>
            <a:r>
              <a:rPr lang="en-US" dirty="0">
                <a:solidFill>
                  <a:srgbClr val="FFFF00"/>
                </a:solidFill>
              </a:rPr>
              <a:t>(ma-</a:t>
            </a:r>
            <a:r>
              <a:rPr lang="en-US" b="1" dirty="0">
                <a:solidFill>
                  <a:srgbClr val="FFFF00"/>
                </a:solidFill>
              </a:rPr>
              <a:t>ha</a:t>
            </a:r>
            <a:r>
              <a:rPr lang="en-US" dirty="0">
                <a:solidFill>
                  <a:srgbClr val="FFFF00"/>
                </a:solidFill>
              </a:rPr>
              <a:t>-</a:t>
            </a:r>
            <a:r>
              <a:rPr lang="en-US" dirty="0" err="1">
                <a:solidFill>
                  <a:srgbClr val="FFFF00"/>
                </a:solidFill>
              </a:rPr>
              <a:t>n</a:t>
            </a:r>
            <a:r>
              <a:rPr lang="en-US" u="sng" dirty="0" err="1">
                <a:solidFill>
                  <a:srgbClr val="FFFF00"/>
                </a:solidFill>
              </a:rPr>
              <a:t>a</a:t>
            </a:r>
            <a:r>
              <a:rPr lang="en-US" dirty="0" err="1">
                <a:solidFill>
                  <a:srgbClr val="FFFF00"/>
                </a:solidFill>
              </a:rPr>
              <a:t>im</a:t>
            </a:r>
            <a:r>
              <a:rPr lang="en-US" b="1" dirty="0">
                <a:solidFill>
                  <a:srgbClr val="FFFF00"/>
                </a:solidFill>
              </a:rPr>
              <a:t>) </a:t>
            </a:r>
            <a:r>
              <a:rPr lang="en-US" dirty="0">
                <a:solidFill>
                  <a:srgbClr val="FFFF00"/>
                </a:solidFill>
              </a:rPr>
              <a:t>[double camp-the angels’ camp and Jacob’s camp prior to wrestling with the angel] </a:t>
            </a:r>
            <a:r>
              <a:rPr lang="en-US" dirty="0"/>
              <a:t>while Absalom crossed over the Jordan River. </a:t>
            </a:r>
            <a:r>
              <a:rPr lang="en-US" dirty="0" err="1"/>
              <a:t>Mahanaim</a:t>
            </a:r>
            <a:r>
              <a:rPr lang="en-US" dirty="0"/>
              <a:t> was a city in Gilead where </a:t>
            </a:r>
            <a:r>
              <a:rPr lang="en-US" dirty="0" err="1"/>
              <a:t>Ish-bosheth</a:t>
            </a:r>
            <a:r>
              <a:rPr lang="en-US" dirty="0"/>
              <a:t> reigned over Israel for two years. Apparently, the people of </a:t>
            </a:r>
            <a:r>
              <a:rPr lang="en-US" dirty="0" err="1"/>
              <a:t>Mahanaim</a:t>
            </a:r>
            <a:r>
              <a:rPr lang="en-US" dirty="0"/>
              <a:t> showed David kindness since he had given respect toward </a:t>
            </a:r>
            <a:r>
              <a:rPr lang="en-US" dirty="0" err="1"/>
              <a:t>Ish-bosheth</a:t>
            </a:r>
            <a:r>
              <a:rPr lang="en-US" dirty="0"/>
              <a:t> after his murder. Mahanaim was also the place where God met Jacob after leaving Paddan-aram with Rachel and Leah (Genesis 32:1-2</a:t>
            </a:r>
            <a:r>
              <a:rPr lang="en-US" dirty="0">
                <a:solidFill>
                  <a:srgbClr val="FFFF00"/>
                </a:solidFill>
              </a:rPr>
              <a:t>; 9-10</a:t>
            </a:r>
            <a:r>
              <a:rPr lang="en-US" dirty="0"/>
              <a:t>). [</a:t>
            </a:r>
            <a:r>
              <a:rPr lang="en-US" dirty="0">
                <a:hlinkClick r:id="rId2" action="ppaction://hlinksldjump"/>
              </a:rPr>
              <a:t>*</a:t>
            </a:r>
            <a:r>
              <a:rPr lang="en-US" dirty="0"/>
              <a:t>]</a:t>
            </a:r>
          </a:p>
          <a:p>
            <a:endParaRPr lang="en-US" dirty="0"/>
          </a:p>
        </p:txBody>
      </p:sp>
      <p:pic>
        <p:nvPicPr>
          <p:cNvPr id="2" name="Content Placeholder 1">
            <a:extLst>
              <a:ext uri="{FF2B5EF4-FFF2-40B4-BE49-F238E27FC236}">
                <a16:creationId xmlns:a16="http://schemas.microsoft.com/office/drawing/2014/main" id="{1DB3A164-FE80-489A-8064-EC7C408FA0CF}"/>
              </a:ext>
            </a:extLst>
          </p:cNvPr>
          <p:cNvPicPr>
            <a:picLocks noGrp="1" noChangeAspect="1"/>
          </p:cNvPicPr>
          <p:nvPr>
            <p:ph sz="half" idx="2"/>
          </p:nvPr>
        </p:nvPicPr>
        <p:blipFill>
          <a:blip r:embed="rId3"/>
          <a:stretch>
            <a:fillRect/>
          </a:stretch>
        </p:blipFill>
        <p:spPr>
          <a:xfrm>
            <a:off x="7230359" y="959739"/>
            <a:ext cx="3396710" cy="4938521"/>
          </a:xfrm>
          <a:prstGeom prst="rect">
            <a:avLst/>
          </a:prstGeom>
        </p:spPr>
      </p:pic>
      <p:sp>
        <p:nvSpPr>
          <p:cNvPr id="5" name="Rectangle 4">
            <a:extLst>
              <a:ext uri="{FF2B5EF4-FFF2-40B4-BE49-F238E27FC236}">
                <a16:creationId xmlns:a16="http://schemas.microsoft.com/office/drawing/2014/main" id="{4CFB4B54-95C3-4A78-A65B-3580FC487B42}"/>
              </a:ext>
            </a:extLst>
          </p:cNvPr>
          <p:cNvSpPr/>
          <p:nvPr/>
        </p:nvSpPr>
        <p:spPr>
          <a:xfrm>
            <a:off x="7230359" y="5969586"/>
            <a:ext cx="3839852" cy="230832"/>
          </a:xfrm>
          <a:prstGeom prst="rect">
            <a:avLst/>
          </a:prstGeom>
        </p:spPr>
        <p:txBody>
          <a:bodyPr wrap="square">
            <a:spAutoFit/>
          </a:bodyPr>
          <a:lstStyle/>
          <a:p>
            <a:r>
              <a:rPr lang="en-US" sz="900" dirty="0"/>
              <a:t>http://www.jesuswalk.com/david/life_of_david_maps_and_graphics.htm</a:t>
            </a:r>
          </a:p>
        </p:txBody>
      </p:sp>
      <p:sp>
        <p:nvSpPr>
          <p:cNvPr id="4" name="Oval 3">
            <a:extLst>
              <a:ext uri="{FF2B5EF4-FFF2-40B4-BE49-F238E27FC236}">
                <a16:creationId xmlns:a16="http://schemas.microsoft.com/office/drawing/2014/main" id="{AA774757-AC16-4F68-84FD-A17DA4DAECC3}"/>
              </a:ext>
            </a:extLst>
          </p:cNvPr>
          <p:cNvSpPr/>
          <p:nvPr/>
        </p:nvSpPr>
        <p:spPr>
          <a:xfrm>
            <a:off x="9790771" y="2776654"/>
            <a:ext cx="557561" cy="36799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013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2">
      <a:dk1>
        <a:srgbClr val="FFFFFF"/>
      </a:dk1>
      <a:lt1>
        <a:sysClr val="window" lastClr="FFFFFF"/>
      </a:lt1>
      <a:dk2>
        <a:srgbClr val="FFFFFF"/>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420</TotalTime>
  <Words>1955</Words>
  <Application>Microsoft Office PowerPoint</Application>
  <PresentationFormat>Widescreen</PresentationFormat>
  <Paragraphs>87</Paragraphs>
  <Slides>22</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22</vt:i4>
      </vt:variant>
    </vt:vector>
  </HeadingPairs>
  <TitlesOfParts>
    <vt:vector size="28" baseType="lpstr">
      <vt:lpstr>Arial</vt:lpstr>
      <vt:lpstr>Calibri</vt:lpstr>
      <vt:lpstr>Calibri Light</vt:lpstr>
      <vt:lpstr>Times New Roman</vt:lpstr>
      <vt:lpstr>Office Theme</vt:lpstr>
      <vt:lpstr>1_Office Theme</vt:lpstr>
      <vt:lpstr>The Book of 2nd Samuel </vt:lpstr>
      <vt:lpstr>PowerPoint Presentation</vt:lpstr>
      <vt:lpstr>CHAPTER 17: DAVID FLEES FROM ABSALOM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CHAPTER 18: ABSALOM IS KILLED IN BATTLE </vt:lpstr>
      <vt:lpstr>PowerPoint Presentation</vt:lpstr>
      <vt:lpstr>PowerPoint Presentation</vt:lpstr>
      <vt:lpstr>PowerPoint Presentation</vt:lpstr>
      <vt:lpstr>PowerPoint Presentation</vt:lpstr>
      <vt:lpstr>PowerPoint Presentation</vt:lpstr>
      <vt:lpstr>SUMMARY </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Book of 2nd Samuel </dc:title>
  <dc:creator>Mervin Tapsfield</dc:creator>
  <cp:lastModifiedBy>Mervin Tapsfield</cp:lastModifiedBy>
  <cp:revision>52</cp:revision>
  <dcterms:created xsi:type="dcterms:W3CDTF">2017-12-19T18:43:23Z</dcterms:created>
  <dcterms:modified xsi:type="dcterms:W3CDTF">2018-03-01T04:23:27Z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