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1" r:id="rId4"/>
    <p:sldId id="257" r:id="rId5"/>
    <p:sldId id="274" r:id="rId6"/>
    <p:sldId id="258" r:id="rId7"/>
    <p:sldId id="275" r:id="rId8"/>
    <p:sldId id="259" r:id="rId9"/>
    <p:sldId id="273" r:id="rId10"/>
    <p:sldId id="260" r:id="rId11"/>
    <p:sldId id="261" r:id="rId12"/>
    <p:sldId id="276" r:id="rId13"/>
    <p:sldId id="262" r:id="rId14"/>
    <p:sldId id="277" r:id="rId15"/>
    <p:sldId id="263" r:id="rId16"/>
    <p:sldId id="264" r:id="rId17"/>
    <p:sldId id="278" r:id="rId18"/>
    <p:sldId id="265" r:id="rId19"/>
    <p:sldId id="266" r:id="rId20"/>
    <p:sldId id="270" r:id="rId21"/>
    <p:sldId id="269" r:id="rId22"/>
    <p:sldId id="267" r:id="rId23"/>
    <p:sldId id="271" r:id="rId24"/>
    <p:sldId id="279" r:id="rId25"/>
    <p:sldId id="268" r:id="rId26"/>
    <p:sldId id="272" r:id="rId27"/>
    <p:sldId id="280" r:id="rId28"/>
    <p:sldId id="282"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5A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12" autoAdjust="0"/>
    <p:restoredTop sz="94606" autoAdjust="0"/>
  </p:normalViewPr>
  <p:slideViewPr>
    <p:cSldViewPr>
      <p:cViewPr varScale="1">
        <p:scale>
          <a:sx n="82" d="100"/>
          <a:sy n="82" d="100"/>
        </p:scale>
        <p:origin x="104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1A36B7-316D-4284-89BA-521222C1BB99}" type="slidenum">
              <a:rPr lang="en-US" altLang="en-US"/>
              <a:pPr>
                <a:defRPr/>
              </a:pPr>
              <a:t>‹#›</a:t>
            </a:fld>
            <a:endParaRPr lang="en-US" altLang="en-US"/>
          </a:p>
        </p:txBody>
      </p:sp>
    </p:spTree>
    <p:extLst>
      <p:ext uri="{BB962C8B-B14F-4D97-AF65-F5344CB8AC3E}">
        <p14:creationId xmlns:p14="http://schemas.microsoft.com/office/powerpoint/2010/main" val="104632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6DB922-E308-4B7A-B7F4-292F703BE72A}" type="slidenum">
              <a:rPr lang="en-US" altLang="en-US"/>
              <a:pPr>
                <a:defRPr/>
              </a:pPr>
              <a:t>‹#›</a:t>
            </a:fld>
            <a:endParaRPr lang="en-US" altLang="en-US"/>
          </a:p>
        </p:txBody>
      </p:sp>
    </p:spTree>
    <p:extLst>
      <p:ext uri="{BB962C8B-B14F-4D97-AF65-F5344CB8AC3E}">
        <p14:creationId xmlns:p14="http://schemas.microsoft.com/office/powerpoint/2010/main" val="169883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A5815DE-F935-4E23-9210-9463264937B0}" type="slidenum">
              <a:rPr lang="en-US" altLang="en-US"/>
              <a:pPr>
                <a:defRPr/>
              </a:pPr>
              <a:t>‹#›</a:t>
            </a:fld>
            <a:endParaRPr lang="en-US" altLang="en-US"/>
          </a:p>
        </p:txBody>
      </p:sp>
    </p:spTree>
    <p:extLst>
      <p:ext uri="{BB962C8B-B14F-4D97-AF65-F5344CB8AC3E}">
        <p14:creationId xmlns:p14="http://schemas.microsoft.com/office/powerpoint/2010/main" val="424467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13CB044-7754-4D04-BC9B-3B7B345185E7}" type="slidenum">
              <a:rPr lang="en-US" altLang="en-US"/>
              <a:pPr>
                <a:defRPr/>
              </a:pPr>
              <a:t>‹#›</a:t>
            </a:fld>
            <a:endParaRPr lang="en-US" altLang="en-US"/>
          </a:p>
        </p:txBody>
      </p:sp>
    </p:spTree>
    <p:extLst>
      <p:ext uri="{BB962C8B-B14F-4D97-AF65-F5344CB8AC3E}">
        <p14:creationId xmlns:p14="http://schemas.microsoft.com/office/powerpoint/2010/main" val="233404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3DD6CE-C178-46C6-9A2D-C9975DFE02FB}" type="slidenum">
              <a:rPr lang="en-US" altLang="en-US"/>
              <a:pPr>
                <a:defRPr/>
              </a:pPr>
              <a:t>‹#›</a:t>
            </a:fld>
            <a:endParaRPr lang="en-US" altLang="en-US"/>
          </a:p>
        </p:txBody>
      </p:sp>
    </p:spTree>
    <p:extLst>
      <p:ext uri="{BB962C8B-B14F-4D97-AF65-F5344CB8AC3E}">
        <p14:creationId xmlns:p14="http://schemas.microsoft.com/office/powerpoint/2010/main" val="339416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9E651EA-DCFA-4F29-9520-ED9DCA20064A}" type="slidenum">
              <a:rPr lang="en-US" altLang="en-US"/>
              <a:pPr>
                <a:defRPr/>
              </a:pPr>
              <a:t>‹#›</a:t>
            </a:fld>
            <a:endParaRPr lang="en-US" altLang="en-US"/>
          </a:p>
        </p:txBody>
      </p:sp>
    </p:spTree>
    <p:extLst>
      <p:ext uri="{BB962C8B-B14F-4D97-AF65-F5344CB8AC3E}">
        <p14:creationId xmlns:p14="http://schemas.microsoft.com/office/powerpoint/2010/main" val="279272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D92FE8A-3A93-4764-8FD4-C7A99193FAA9}" type="slidenum">
              <a:rPr lang="en-US" altLang="en-US"/>
              <a:pPr>
                <a:defRPr/>
              </a:pPr>
              <a:t>‹#›</a:t>
            </a:fld>
            <a:endParaRPr lang="en-US" altLang="en-US"/>
          </a:p>
        </p:txBody>
      </p:sp>
    </p:spTree>
    <p:extLst>
      <p:ext uri="{BB962C8B-B14F-4D97-AF65-F5344CB8AC3E}">
        <p14:creationId xmlns:p14="http://schemas.microsoft.com/office/powerpoint/2010/main" val="7908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8234D1B-B5AC-418A-B696-C5CB0E9C757D}" type="slidenum">
              <a:rPr lang="en-US" altLang="en-US"/>
              <a:pPr>
                <a:defRPr/>
              </a:pPr>
              <a:t>‹#›</a:t>
            </a:fld>
            <a:endParaRPr lang="en-US" altLang="en-US"/>
          </a:p>
        </p:txBody>
      </p:sp>
    </p:spTree>
    <p:extLst>
      <p:ext uri="{BB962C8B-B14F-4D97-AF65-F5344CB8AC3E}">
        <p14:creationId xmlns:p14="http://schemas.microsoft.com/office/powerpoint/2010/main" val="281861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A1FB226-8E02-4B10-A09F-37EC2E4F85EE}" type="slidenum">
              <a:rPr lang="en-US" altLang="en-US"/>
              <a:pPr>
                <a:defRPr/>
              </a:pPr>
              <a:t>‹#›</a:t>
            </a:fld>
            <a:endParaRPr lang="en-US" altLang="en-US"/>
          </a:p>
        </p:txBody>
      </p:sp>
    </p:spTree>
    <p:extLst>
      <p:ext uri="{BB962C8B-B14F-4D97-AF65-F5344CB8AC3E}">
        <p14:creationId xmlns:p14="http://schemas.microsoft.com/office/powerpoint/2010/main" val="332638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28D348-F094-4ABD-B4AF-B6E5298089E5}" type="slidenum">
              <a:rPr lang="en-US" altLang="en-US"/>
              <a:pPr>
                <a:defRPr/>
              </a:pPr>
              <a:t>‹#›</a:t>
            </a:fld>
            <a:endParaRPr lang="en-US" altLang="en-US"/>
          </a:p>
        </p:txBody>
      </p:sp>
    </p:spTree>
    <p:extLst>
      <p:ext uri="{BB962C8B-B14F-4D97-AF65-F5344CB8AC3E}">
        <p14:creationId xmlns:p14="http://schemas.microsoft.com/office/powerpoint/2010/main" val="266792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3C9FD4-A2B1-4FDD-98BF-6B894F60F248}" type="slidenum">
              <a:rPr lang="en-US" altLang="en-US"/>
              <a:pPr>
                <a:defRPr/>
              </a:pPr>
              <a:t>‹#›</a:t>
            </a:fld>
            <a:endParaRPr lang="en-US" altLang="en-US"/>
          </a:p>
        </p:txBody>
      </p:sp>
    </p:spTree>
    <p:extLst>
      <p:ext uri="{BB962C8B-B14F-4D97-AF65-F5344CB8AC3E}">
        <p14:creationId xmlns:p14="http://schemas.microsoft.com/office/powerpoint/2010/main" val="28376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2A67"/>
            </a:gs>
            <a:gs pos="100000">
              <a:srgbClr val="005ADE"/>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mn-lt"/>
              </a:defRPr>
            </a:lvl1pPr>
          </a:lstStyle>
          <a:p>
            <a:pPr>
              <a:defRPr/>
            </a:pPr>
            <a:fld id="{F8C39271-2796-41FE-A730-F07264F6A87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2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8.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7" name="Picture 7" descr="DAN-3-PRAY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228600" y="2111375"/>
            <a:ext cx="7772400" cy="1470025"/>
          </a:xfrm>
        </p:spPr>
        <p:txBody>
          <a:bodyPr anchor="ctr"/>
          <a:lstStyle/>
          <a:p>
            <a:pPr eaLnBrk="1" hangingPunct="1"/>
            <a:r>
              <a:rPr lang="en-US" altLang="en-US" sz="4400">
                <a:solidFill>
                  <a:schemeClr val="bg1"/>
                </a:solidFill>
              </a:rPr>
              <a:t>Daniel Chapter 3</a:t>
            </a:r>
          </a:p>
        </p:txBody>
      </p:sp>
      <p:sp>
        <p:nvSpPr>
          <p:cNvPr id="5123" name="Rectangle 3"/>
          <p:cNvSpPr>
            <a:spLocks noGrp="1" noChangeArrowheads="1"/>
          </p:cNvSpPr>
          <p:nvPr>
            <p:ph type="subTitle" idx="1"/>
          </p:nvPr>
        </p:nvSpPr>
        <p:spPr>
          <a:xfrm>
            <a:off x="1158875" y="4343400"/>
            <a:ext cx="6400800" cy="1752600"/>
          </a:xfrm>
        </p:spPr>
        <p:txBody>
          <a:bodyPr/>
          <a:lstStyle/>
          <a:p>
            <a:pPr eaLnBrk="1" hangingPunct="1"/>
            <a:r>
              <a:rPr lang="en-US" altLang="en-US" sz="3200">
                <a:solidFill>
                  <a:schemeClr val="bg1"/>
                </a:solidFill>
              </a:rPr>
              <a:t>The Fiery Furnace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additive="base">
                                        <p:cTn id="7" dur="500" fill="hold"/>
                                        <p:tgtEl>
                                          <p:spTgt spid="5127"/>
                                        </p:tgtEl>
                                        <p:attrNameLst>
                                          <p:attrName>ppt_x</p:attrName>
                                        </p:attrNameLst>
                                      </p:cBhvr>
                                      <p:tavLst>
                                        <p:tav tm="0">
                                          <p:val>
                                            <p:strVal val="#ppt_x"/>
                                          </p:val>
                                        </p:tav>
                                        <p:tav tm="100000">
                                          <p:val>
                                            <p:strVal val="#ppt_x"/>
                                          </p:val>
                                        </p:tav>
                                      </p:tavLst>
                                    </p:anim>
                                    <p:anim calcmode="lin" valueType="num">
                                      <p:cBhvr additive="base">
                                        <p:cTn id="8" dur="500" fill="hold"/>
                                        <p:tgtEl>
                                          <p:spTgt spid="512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additive="base">
                                        <p:cTn id="13" dur="500" fill="hold"/>
                                        <p:tgtEl>
                                          <p:spTgt spid="5122"/>
                                        </p:tgtEl>
                                        <p:attrNameLst>
                                          <p:attrName>ppt_x</p:attrName>
                                        </p:attrNameLst>
                                      </p:cBhvr>
                                      <p:tavLst>
                                        <p:tav tm="0">
                                          <p:val>
                                            <p:strVal val="#ppt_x"/>
                                          </p:val>
                                        </p:tav>
                                        <p:tav tm="100000">
                                          <p:val>
                                            <p:strVal val="#ppt_x"/>
                                          </p:val>
                                        </p:tav>
                                      </p:tavLst>
                                    </p:anim>
                                    <p:anim calcmode="lin" valueType="num">
                                      <p:cBhvr additive="base">
                                        <p:cTn id="14" dur="500" fill="hold"/>
                                        <p:tgtEl>
                                          <p:spTgt spid="512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23">
                                            <p:txEl>
                                              <p:pRg st="0" end="0"/>
                                            </p:txEl>
                                          </p:spTgt>
                                        </p:tgtEl>
                                        <p:attrNameLst>
                                          <p:attrName>style.visibility</p:attrName>
                                        </p:attrNameLst>
                                      </p:cBhvr>
                                      <p:to>
                                        <p:strVal val="visible"/>
                                      </p:to>
                                    </p:set>
                                    <p:anim calcmode="lin" valueType="num">
                                      <p:cBhvr additive="base">
                                        <p:cTn id="1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Grp="1" noChangeArrowheads="1"/>
          </p:cNvSpPr>
          <p:nvPr>
            <p:ph type="body" sz="half" idx="1"/>
          </p:nvPr>
        </p:nvSpPr>
        <p:spPr>
          <a:xfrm>
            <a:off x="228600" y="93663"/>
            <a:ext cx="4495800" cy="5486400"/>
          </a:xfrm>
        </p:spPr>
        <p:txBody>
          <a:bodyPr/>
          <a:lstStyle/>
          <a:p>
            <a:pPr marL="0" indent="0" eaLnBrk="1" hangingPunct="1">
              <a:buFontTx/>
              <a:buNone/>
              <a:defRPr/>
            </a:pPr>
            <a:r>
              <a:rPr lang="en-US" altLang="en-US" sz="2800" b="1" dirty="0">
                <a:solidFill>
                  <a:schemeClr val="bg1"/>
                </a:solidFill>
                <a:latin typeface="Times New Roman" panose="02020603050405020304" pitchFamily="18" charset="0"/>
              </a:rPr>
              <a:t>Vs. 4-7</a:t>
            </a:r>
            <a:endParaRPr lang="en-US" altLang="en-US" sz="2800" dirty="0">
              <a:solidFill>
                <a:schemeClr val="bg1"/>
              </a:solidFill>
              <a:latin typeface="Times New Roman" panose="02020603050405020304" pitchFamily="18" charset="0"/>
            </a:endParaRPr>
          </a:p>
          <a:p>
            <a:pPr eaLnBrk="1" hangingPunct="1">
              <a:defRPr/>
            </a:pPr>
            <a:r>
              <a:rPr lang="en-US" altLang="en-US" sz="2800" dirty="0">
                <a:solidFill>
                  <a:schemeClr val="bg1"/>
                </a:solidFill>
                <a:latin typeface="Times New Roman" panose="02020603050405020304" pitchFamily="18" charset="0"/>
              </a:rPr>
              <a:t>Since King Nebuchadnezzar controlled the ancient world at this time, he could demand complete </a:t>
            </a:r>
            <a:r>
              <a:rPr lang="en-US" altLang="en-US" sz="2800" u="sng" dirty="0">
                <a:solidFill>
                  <a:srgbClr val="FFFF00"/>
                </a:solidFill>
                <a:latin typeface="Times New Roman" panose="02020603050405020304" pitchFamily="18" charset="0"/>
              </a:rPr>
              <a:t>homage</a:t>
            </a:r>
            <a:r>
              <a:rPr lang="en-US" altLang="en-US" sz="2800" dirty="0">
                <a:solidFill>
                  <a:schemeClr val="bg1"/>
                </a:solidFill>
                <a:latin typeface="Times New Roman" panose="02020603050405020304" pitchFamily="18" charset="0"/>
              </a:rPr>
              <a:t> to himself and to his image.</a:t>
            </a:r>
          </a:p>
          <a:p>
            <a:pPr eaLnBrk="1" hangingPunct="1">
              <a:defRPr/>
            </a:pPr>
            <a:endParaRPr lang="en-US" altLang="en-US" sz="2800" dirty="0">
              <a:solidFill>
                <a:schemeClr val="bg1"/>
              </a:solidFill>
              <a:latin typeface="Times New Roman" panose="02020603050405020304" pitchFamily="18" charset="0"/>
            </a:endParaRPr>
          </a:p>
        </p:txBody>
      </p:sp>
      <p:pic>
        <p:nvPicPr>
          <p:cNvPr id="13320" name="Picture 8" descr="dan20nebuchadnezz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524000"/>
            <a:ext cx="4495800" cy="292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 calcmode="lin" valueType="num">
                                      <p:cBhvr additive="base">
                                        <p:cTn id="7" dur="500" fill="hold"/>
                                        <p:tgtEl>
                                          <p:spTgt spid="133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20"/>
                                        </p:tgtEl>
                                        <p:attrNameLst>
                                          <p:attrName>style.visibility</p:attrName>
                                        </p:attrNameLst>
                                      </p:cBhvr>
                                      <p:to>
                                        <p:strVal val="visible"/>
                                      </p:to>
                                    </p:set>
                                    <p:anim calcmode="lin" valueType="num">
                                      <p:cBhvr additive="base">
                                        <p:cTn id="13" dur="500" fill="hold"/>
                                        <p:tgtEl>
                                          <p:spTgt spid="13320"/>
                                        </p:tgtEl>
                                        <p:attrNameLst>
                                          <p:attrName>ppt_x</p:attrName>
                                        </p:attrNameLst>
                                      </p:cBhvr>
                                      <p:tavLst>
                                        <p:tav tm="0">
                                          <p:val>
                                            <p:strVal val="#ppt_x"/>
                                          </p:val>
                                        </p:tav>
                                        <p:tav tm="100000">
                                          <p:val>
                                            <p:strVal val="#ppt_x"/>
                                          </p:val>
                                        </p:tav>
                                      </p:tavLst>
                                    </p:anim>
                                    <p:anim calcmode="lin" valueType="num">
                                      <p:cBhvr additive="base">
                                        <p:cTn id="14" dur="500" fill="hold"/>
                                        <p:tgtEl>
                                          <p:spTgt spid="1332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7">
                                            <p:txEl>
                                              <p:pRg st="1" end="1"/>
                                            </p:txEl>
                                          </p:spTgt>
                                        </p:tgtEl>
                                        <p:attrNameLst>
                                          <p:attrName>style.visibility</p:attrName>
                                        </p:attrNameLst>
                                      </p:cBhvr>
                                      <p:to>
                                        <p:strVal val="visible"/>
                                      </p:to>
                                    </p:set>
                                    <p:anim calcmode="lin" valueType="num">
                                      <p:cBhvr additive="base">
                                        <p:cTn id="19" dur="500" fill="hold"/>
                                        <p:tgtEl>
                                          <p:spTgt spid="1331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body" sz="half" idx="1"/>
          </p:nvPr>
        </p:nvSpPr>
        <p:spPr>
          <a:xfrm>
            <a:off x="381000" y="152400"/>
            <a:ext cx="4191000" cy="6705600"/>
          </a:xfrm>
        </p:spPr>
        <p:txBody>
          <a:bodyPr/>
          <a:lstStyle/>
          <a:p>
            <a:pPr marL="0" indent="0" eaLnBrk="1" hangingPunct="1">
              <a:lnSpc>
                <a:spcPct val="80000"/>
              </a:lnSpc>
              <a:buFontTx/>
              <a:buNone/>
              <a:defRPr/>
            </a:pPr>
            <a:r>
              <a:rPr lang="en-US" altLang="en-US" sz="2800" b="1" dirty="0">
                <a:solidFill>
                  <a:schemeClr val="bg1"/>
                </a:solidFill>
                <a:latin typeface="Times New Roman" panose="02020603050405020304" pitchFamily="18" charset="0"/>
              </a:rPr>
              <a:t>Vs. 8-12</a:t>
            </a:r>
            <a:endParaRPr lang="en-US" altLang="en-US" sz="2800" dirty="0">
              <a:solidFill>
                <a:schemeClr val="bg1"/>
              </a:solidFill>
              <a:latin typeface="Times New Roman" panose="02020603050405020304" pitchFamily="18" charset="0"/>
            </a:endParaRPr>
          </a:p>
          <a:p>
            <a:pPr eaLnBrk="1" hangingPunct="1">
              <a:lnSpc>
                <a:spcPct val="80000"/>
              </a:lnSpc>
              <a:defRPr/>
            </a:pPr>
            <a:r>
              <a:rPr lang="en-US" altLang="en-US" sz="2800" dirty="0">
                <a:solidFill>
                  <a:schemeClr val="bg1"/>
                </a:solidFill>
                <a:latin typeface="Times New Roman" panose="02020603050405020304" pitchFamily="18" charset="0"/>
              </a:rPr>
              <a:t>Certain </a:t>
            </a:r>
            <a:r>
              <a:rPr lang="en-US" altLang="en-US" sz="2800" u="sng" dirty="0">
                <a:solidFill>
                  <a:srgbClr val="FFFF00"/>
                </a:solidFill>
                <a:latin typeface="Times New Roman" panose="02020603050405020304" pitchFamily="18" charset="0"/>
              </a:rPr>
              <a:t>Chaldeans</a:t>
            </a:r>
            <a:r>
              <a:rPr lang="en-US" altLang="en-US" sz="2800" dirty="0">
                <a:solidFill>
                  <a:schemeClr val="bg1"/>
                </a:solidFill>
                <a:latin typeface="Times New Roman" panose="02020603050405020304" pitchFamily="18" charset="0"/>
              </a:rPr>
              <a:t> brought charges of defiance to King Nebuchadnezzar which implicated Shadrach, Meshach, and Abed-</a:t>
            </a:r>
            <a:r>
              <a:rPr lang="en-US" altLang="en-US" sz="2800" dirty="0" err="1">
                <a:solidFill>
                  <a:schemeClr val="bg1"/>
                </a:solidFill>
                <a:latin typeface="Times New Roman" panose="02020603050405020304" pitchFamily="18" charset="0"/>
              </a:rPr>
              <a:t>nego</a:t>
            </a:r>
            <a:r>
              <a:rPr lang="en-US" altLang="en-US" sz="2800" dirty="0">
                <a:solidFill>
                  <a:schemeClr val="bg1"/>
                </a:solidFill>
                <a:latin typeface="Times New Roman" panose="02020603050405020304" pitchFamily="18" charset="0"/>
              </a:rPr>
              <a:t>. </a:t>
            </a:r>
          </a:p>
          <a:p>
            <a:pPr eaLnBrk="1" hangingPunct="1">
              <a:lnSpc>
                <a:spcPct val="80000"/>
              </a:lnSpc>
              <a:defRPr/>
            </a:pPr>
            <a:r>
              <a:rPr lang="en-US" altLang="en-US" sz="2800" dirty="0">
                <a:solidFill>
                  <a:schemeClr val="bg1"/>
                </a:solidFill>
                <a:latin typeface="Times New Roman" panose="02020603050405020304" pitchFamily="18" charset="0"/>
              </a:rPr>
              <a:t>Remember who the Chaldeans were? They had been the most significant </a:t>
            </a:r>
            <a:r>
              <a:rPr lang="en-US" altLang="en-US" sz="2800" u="sng" dirty="0">
                <a:solidFill>
                  <a:srgbClr val="FFFF00"/>
                </a:solidFill>
                <a:latin typeface="Times New Roman" panose="02020603050405020304" pitchFamily="18" charset="0"/>
              </a:rPr>
              <a:t>astrologers</a:t>
            </a:r>
            <a:r>
              <a:rPr lang="en-US" altLang="en-US" sz="2800" dirty="0">
                <a:solidFill>
                  <a:schemeClr val="bg1"/>
                </a:solidFill>
                <a:latin typeface="Times New Roman" panose="02020603050405020304" pitchFamily="18" charset="0"/>
              </a:rPr>
              <a:t> in Daniel 2. These astrologers were the ones who could not interpret Nebuchadnezzar’s dream and were threatened with death. </a:t>
            </a:r>
          </a:p>
          <a:p>
            <a:pPr eaLnBrk="1" hangingPunct="1">
              <a:lnSpc>
                <a:spcPct val="80000"/>
              </a:lnSpc>
              <a:defRPr/>
            </a:pPr>
            <a:endParaRPr lang="en-US" altLang="en-US" sz="2800" dirty="0">
              <a:solidFill>
                <a:schemeClr val="bg1"/>
              </a:solidFill>
              <a:latin typeface="Times New Roman" panose="02020603050405020304" pitchFamily="18" charset="0"/>
            </a:endParaRPr>
          </a:p>
        </p:txBody>
      </p:sp>
      <p:pic>
        <p:nvPicPr>
          <p:cNvPr id="15370" name="Picture 10" descr="danielkingsdr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143000"/>
            <a:ext cx="4257675" cy="319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additive="base">
                                        <p:cTn id="7" dur="5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70"/>
                                        </p:tgtEl>
                                        <p:attrNameLst>
                                          <p:attrName>style.visibility</p:attrName>
                                        </p:attrNameLst>
                                      </p:cBhvr>
                                      <p:to>
                                        <p:strVal val="visible"/>
                                      </p:to>
                                    </p:set>
                                    <p:anim calcmode="lin" valueType="num">
                                      <p:cBhvr additive="base">
                                        <p:cTn id="13" dur="500" fill="hold"/>
                                        <p:tgtEl>
                                          <p:spTgt spid="15370"/>
                                        </p:tgtEl>
                                        <p:attrNameLst>
                                          <p:attrName>ppt_x</p:attrName>
                                        </p:attrNameLst>
                                      </p:cBhvr>
                                      <p:tavLst>
                                        <p:tav tm="0">
                                          <p:val>
                                            <p:strVal val="#ppt_x"/>
                                          </p:val>
                                        </p:tav>
                                        <p:tav tm="100000">
                                          <p:val>
                                            <p:strVal val="#ppt_x"/>
                                          </p:val>
                                        </p:tav>
                                      </p:tavLst>
                                    </p:anim>
                                    <p:anim calcmode="lin" valueType="num">
                                      <p:cBhvr additive="base">
                                        <p:cTn id="14" dur="500" fill="hold"/>
                                        <p:tgtEl>
                                          <p:spTgt spid="1537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5">
                                            <p:txEl>
                                              <p:pRg st="1" end="1"/>
                                            </p:txEl>
                                          </p:spTgt>
                                        </p:tgtEl>
                                        <p:attrNameLst>
                                          <p:attrName>style.visibility</p:attrName>
                                        </p:attrNameLst>
                                      </p:cBhvr>
                                      <p:to>
                                        <p:strVal val="visible"/>
                                      </p:to>
                                    </p:set>
                                    <p:anim calcmode="lin" valueType="num">
                                      <p:cBhvr additive="base">
                                        <p:cTn id="19" dur="500" fill="hold"/>
                                        <p:tgtEl>
                                          <p:spTgt spid="1536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5">
                                            <p:txEl>
                                              <p:pRg st="2" end="2"/>
                                            </p:txEl>
                                          </p:spTgt>
                                        </p:tgtEl>
                                        <p:attrNameLst>
                                          <p:attrName>style.visibility</p:attrName>
                                        </p:attrNameLst>
                                      </p:cBhvr>
                                      <p:to>
                                        <p:strVal val="visible"/>
                                      </p:to>
                                    </p:set>
                                    <p:anim calcmode="lin" valueType="num">
                                      <p:cBhvr additive="base">
                                        <p:cTn id="25" dur="5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609600"/>
            <a:ext cx="4191000" cy="5516563"/>
          </a:xfrm>
        </p:spPr>
        <p:txBody>
          <a:bodyPr/>
          <a:lstStyle/>
          <a:p>
            <a:r>
              <a:rPr lang="en-US" altLang="en-US" sz="2800">
                <a:solidFill>
                  <a:schemeClr val="bg1"/>
                </a:solidFill>
                <a:latin typeface="Times New Roman" panose="02020603050405020304" pitchFamily="18" charset="0"/>
              </a:rPr>
              <a:t>After Daniel interpreted the dream, he, Shadrach, Meshach, and Abed-nego were elevated to </a:t>
            </a:r>
            <a:r>
              <a:rPr lang="en-US" altLang="en-US" sz="2800" u="sng">
                <a:solidFill>
                  <a:srgbClr val="FFFF00"/>
                </a:solidFill>
                <a:latin typeface="Times New Roman" panose="02020603050405020304" pitchFamily="18" charset="0"/>
              </a:rPr>
              <a:t>extremely high</a:t>
            </a:r>
            <a:r>
              <a:rPr lang="en-US" altLang="en-US" sz="2800">
                <a:solidFill>
                  <a:schemeClr val="bg1"/>
                </a:solidFill>
                <a:latin typeface="Times New Roman" panose="02020603050405020304" pitchFamily="18" charset="0"/>
              </a:rPr>
              <a:t> positions. </a:t>
            </a:r>
          </a:p>
          <a:p>
            <a:r>
              <a:rPr lang="en-US" altLang="en-US" sz="2800">
                <a:solidFill>
                  <a:schemeClr val="bg1"/>
                </a:solidFill>
                <a:latin typeface="Times New Roman" panose="02020603050405020304" pitchFamily="18" charset="0"/>
              </a:rPr>
              <a:t>It is possible these Chaldeans were jealous and humiliated by these Israelites and wanted them executed.</a:t>
            </a:r>
          </a:p>
          <a:p>
            <a:endParaRPr lang="en-US" altLang="en-US" sz="2800"/>
          </a:p>
        </p:txBody>
      </p:sp>
      <p:pic>
        <p:nvPicPr>
          <p:cNvPr id="5" name="Picture 10" descr="danielkingsdream"/>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24400" y="1143000"/>
            <a:ext cx="4038600" cy="302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body" sz="half" idx="1"/>
          </p:nvPr>
        </p:nvSpPr>
        <p:spPr>
          <a:xfrm>
            <a:off x="304800" y="242888"/>
            <a:ext cx="4343400" cy="6248400"/>
          </a:xfrm>
        </p:spPr>
        <p:txBody>
          <a:bodyPr/>
          <a:lstStyle/>
          <a:p>
            <a:pPr marL="0" indent="0" eaLnBrk="1" hangingPunct="1">
              <a:buFontTx/>
              <a:buNone/>
              <a:defRPr/>
            </a:pPr>
            <a:r>
              <a:rPr lang="en-US" altLang="en-US" sz="2800" b="1" dirty="0">
                <a:solidFill>
                  <a:schemeClr val="bg1"/>
                </a:solidFill>
                <a:latin typeface="Times New Roman" panose="02020603050405020304" pitchFamily="18" charset="0"/>
              </a:rPr>
              <a:t>Vs. 13-18</a:t>
            </a:r>
            <a:endParaRPr lang="en-US" altLang="en-US" sz="2800" dirty="0">
              <a:solidFill>
                <a:schemeClr val="bg1"/>
              </a:solidFill>
              <a:latin typeface="Times New Roman" panose="02020603050405020304" pitchFamily="18" charset="0"/>
            </a:endParaRPr>
          </a:p>
          <a:p>
            <a:pPr eaLnBrk="1" hangingPunct="1">
              <a:defRPr/>
            </a:pPr>
            <a:r>
              <a:rPr lang="en-US" altLang="en-US" sz="2800" dirty="0">
                <a:solidFill>
                  <a:schemeClr val="bg1"/>
                </a:solidFill>
                <a:latin typeface="Times New Roman" panose="02020603050405020304" pitchFamily="18" charset="0"/>
              </a:rPr>
              <a:t>Nebuchadnezzar’s great image appears to be much more than a </a:t>
            </a:r>
            <a:r>
              <a:rPr lang="en-US" altLang="en-US" sz="2800" u="sng" dirty="0">
                <a:solidFill>
                  <a:srgbClr val="FFFF00"/>
                </a:solidFill>
                <a:latin typeface="Times New Roman" panose="02020603050405020304" pitchFamily="18" charset="0"/>
              </a:rPr>
              <a:t>religious</a:t>
            </a:r>
            <a:r>
              <a:rPr lang="en-US" altLang="en-US" sz="2800" dirty="0">
                <a:solidFill>
                  <a:schemeClr val="bg1"/>
                </a:solidFill>
                <a:latin typeface="Times New Roman" panose="02020603050405020304" pitchFamily="18" charset="0"/>
              </a:rPr>
              <a:t> symbol. Chances are it was the representation of the longevity of Nebuchadnezzar’s  empire. </a:t>
            </a:r>
          </a:p>
        </p:txBody>
      </p:sp>
      <p:pic>
        <p:nvPicPr>
          <p:cNvPr id="17415" name="Picture 7" descr="Nebuchadnezzars%20Dream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57200"/>
            <a:ext cx="3790950"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 calcmode="lin" valueType="num">
                                      <p:cBhvr additive="base">
                                        <p:cTn id="7" dur="500" fill="hold"/>
                                        <p:tgtEl>
                                          <p:spTgt spid="174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15"/>
                                        </p:tgtEl>
                                        <p:attrNameLst>
                                          <p:attrName>style.visibility</p:attrName>
                                        </p:attrNameLst>
                                      </p:cBhvr>
                                      <p:to>
                                        <p:strVal val="visible"/>
                                      </p:to>
                                    </p:set>
                                    <p:anim calcmode="lin" valueType="num">
                                      <p:cBhvr additive="base">
                                        <p:cTn id="13" dur="500" fill="hold"/>
                                        <p:tgtEl>
                                          <p:spTgt spid="17415"/>
                                        </p:tgtEl>
                                        <p:attrNameLst>
                                          <p:attrName>ppt_x</p:attrName>
                                        </p:attrNameLst>
                                      </p:cBhvr>
                                      <p:tavLst>
                                        <p:tav tm="0">
                                          <p:val>
                                            <p:strVal val="#ppt_x"/>
                                          </p:val>
                                        </p:tav>
                                        <p:tav tm="100000">
                                          <p:val>
                                            <p:strVal val="#ppt_x"/>
                                          </p:val>
                                        </p:tav>
                                      </p:tavLst>
                                    </p:anim>
                                    <p:anim calcmode="lin" valueType="num">
                                      <p:cBhvr additive="base">
                                        <p:cTn id="14"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3">
                                            <p:txEl>
                                              <p:pRg st="1" end="1"/>
                                            </p:txEl>
                                          </p:spTgt>
                                        </p:tgtEl>
                                        <p:attrNameLst>
                                          <p:attrName>style.visibility</p:attrName>
                                        </p:attrNameLst>
                                      </p:cBhvr>
                                      <p:to>
                                        <p:strVal val="visible"/>
                                      </p:to>
                                    </p:set>
                                    <p:anim calcmode="lin" valueType="num">
                                      <p:cBhvr additive="base">
                                        <p:cTn id="19" dur="500" fill="hold"/>
                                        <p:tgtEl>
                                          <p:spTgt spid="1741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304800"/>
            <a:ext cx="4419600" cy="5821363"/>
          </a:xfrm>
        </p:spPr>
        <p:txBody>
          <a:bodyPr/>
          <a:lstStyle/>
          <a:p>
            <a:pPr eaLnBrk="1" hangingPunct="1"/>
            <a:r>
              <a:rPr lang="en-US" altLang="en-US" sz="2800">
                <a:solidFill>
                  <a:schemeClr val="bg1"/>
                </a:solidFill>
                <a:latin typeface="Times New Roman" panose="02020603050405020304" pitchFamily="18" charset="0"/>
              </a:rPr>
              <a:t>Shadrach, Meshach, and Abed-nego refused to worship:</a:t>
            </a:r>
          </a:p>
          <a:p>
            <a:pPr lvl="1" eaLnBrk="1" hangingPunct="1"/>
            <a:r>
              <a:rPr lang="en-US" altLang="en-US">
                <a:solidFill>
                  <a:schemeClr val="bg1"/>
                </a:solidFill>
                <a:latin typeface="Times New Roman" panose="02020603050405020304" pitchFamily="18" charset="0"/>
              </a:rPr>
              <a:t>Nebuchadnezzar’s</a:t>
            </a:r>
            <a:r>
              <a:rPr lang="en-US" altLang="en-US" u="sng">
                <a:solidFill>
                  <a:srgbClr val="FFFF00"/>
                </a:solidFill>
                <a:latin typeface="Times New Roman" panose="02020603050405020304" pitchFamily="18" charset="0"/>
              </a:rPr>
              <a:t> gods</a:t>
            </a:r>
          </a:p>
          <a:p>
            <a:pPr lvl="1" eaLnBrk="1" hangingPunct="1"/>
            <a:r>
              <a:rPr lang="en-US" altLang="en-US">
                <a:solidFill>
                  <a:schemeClr val="bg1"/>
                </a:solidFill>
                <a:latin typeface="Times New Roman" panose="02020603050405020304" pitchFamily="18" charset="0"/>
              </a:rPr>
              <a:t>Nor his </a:t>
            </a:r>
            <a:r>
              <a:rPr lang="en-US" altLang="en-US" u="sng">
                <a:solidFill>
                  <a:srgbClr val="FFFF00"/>
                </a:solidFill>
                <a:latin typeface="Times New Roman" panose="02020603050405020304" pitchFamily="18" charset="0"/>
              </a:rPr>
              <a:t>image</a:t>
            </a:r>
            <a:r>
              <a:rPr lang="en-US" altLang="en-US">
                <a:solidFill>
                  <a:srgbClr val="FFFF00"/>
                </a:solidFill>
                <a:latin typeface="Times New Roman" panose="02020603050405020304" pitchFamily="18" charset="0"/>
              </a:rPr>
              <a:t> </a:t>
            </a:r>
            <a:r>
              <a:rPr lang="en-US" altLang="en-US">
                <a:solidFill>
                  <a:schemeClr val="bg1"/>
                </a:solidFill>
                <a:latin typeface="Times New Roman" panose="02020603050405020304" pitchFamily="18" charset="0"/>
              </a:rPr>
              <a:t>(</a:t>
            </a:r>
            <a:r>
              <a:rPr lang="en-US" altLang="en-US">
                <a:solidFill>
                  <a:srgbClr val="FFFF00"/>
                </a:solidFill>
                <a:latin typeface="Times New Roman" panose="02020603050405020304" pitchFamily="18" charset="0"/>
              </a:rPr>
              <a:t>3</a:t>
            </a:r>
            <a:r>
              <a:rPr lang="en-US" altLang="en-US">
                <a:solidFill>
                  <a:schemeClr val="bg1"/>
                </a:solidFill>
                <a:latin typeface="Times New Roman" panose="02020603050405020304" pitchFamily="18" charset="0"/>
              </a:rPr>
              <a:t>:18)</a:t>
            </a:r>
          </a:p>
          <a:p>
            <a:pPr eaLnBrk="1" hangingPunct="1"/>
            <a:r>
              <a:rPr lang="en-US" altLang="en-US" sz="2800">
                <a:solidFill>
                  <a:schemeClr val="bg1"/>
                </a:solidFill>
                <a:latin typeface="Times New Roman" panose="02020603050405020304" pitchFamily="18" charset="0"/>
              </a:rPr>
              <a:t>It is very possible Daniel’s three friends realized that defiance to the image would be defiance to Nebuchadnezzar's hope of </a:t>
            </a:r>
            <a:r>
              <a:rPr lang="en-US" altLang="en-US" sz="2800" u="sng">
                <a:solidFill>
                  <a:srgbClr val="FFFF00"/>
                </a:solidFill>
                <a:latin typeface="Times New Roman" panose="02020603050405020304" pitchFamily="18" charset="0"/>
              </a:rPr>
              <a:t>unlimited</a:t>
            </a:r>
            <a:r>
              <a:rPr lang="en-US" altLang="en-US" sz="2800">
                <a:solidFill>
                  <a:schemeClr val="bg1"/>
                </a:solidFill>
                <a:latin typeface="Times New Roman" panose="02020603050405020304" pitchFamily="18" charset="0"/>
              </a:rPr>
              <a:t> Babylonian rule.</a:t>
            </a:r>
          </a:p>
          <a:p>
            <a:endParaRPr lang="en-US" altLang="en-US" sz="2800"/>
          </a:p>
        </p:txBody>
      </p:sp>
      <p:pic>
        <p:nvPicPr>
          <p:cNvPr id="5" name="Picture 7" descr="Nebuchadnezzars%20Dream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86400" y="457200"/>
            <a:ext cx="3306763" cy="5070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body" sz="half" idx="1"/>
          </p:nvPr>
        </p:nvSpPr>
        <p:spPr>
          <a:xfrm>
            <a:off x="228600" y="0"/>
            <a:ext cx="5257800" cy="6858000"/>
          </a:xfrm>
        </p:spPr>
        <p:txBody>
          <a:bodyPr/>
          <a:lstStyle/>
          <a:p>
            <a:pPr marL="0" indent="0" eaLnBrk="1" hangingPunct="1">
              <a:buFontTx/>
              <a:buNone/>
              <a:defRPr/>
            </a:pPr>
            <a:r>
              <a:rPr lang="en-US" altLang="en-US" sz="2800" b="1" dirty="0">
                <a:solidFill>
                  <a:schemeClr val="bg1"/>
                </a:solidFill>
                <a:latin typeface="Times New Roman" panose="02020603050405020304" pitchFamily="18" charset="0"/>
              </a:rPr>
              <a:t>Vs. 19-23</a:t>
            </a:r>
            <a:endParaRPr lang="en-US" altLang="en-US" sz="2800" dirty="0">
              <a:solidFill>
                <a:schemeClr val="bg1"/>
              </a:solidFill>
              <a:latin typeface="Times New Roman" panose="02020603050405020304" pitchFamily="18" charset="0"/>
            </a:endParaRPr>
          </a:p>
          <a:p>
            <a:pPr eaLnBrk="1" hangingPunct="1">
              <a:defRPr/>
            </a:pPr>
            <a:r>
              <a:rPr lang="en-US" altLang="en-US" sz="2800" dirty="0">
                <a:solidFill>
                  <a:schemeClr val="bg1"/>
                </a:solidFill>
                <a:latin typeface="Times New Roman" panose="02020603050405020304" pitchFamily="18" charset="0"/>
              </a:rPr>
              <a:t>Nebuchadnezzar’s wrath was so extreme his facial expression </a:t>
            </a:r>
            <a:r>
              <a:rPr lang="en-US" altLang="en-US" sz="2800" u="sng" dirty="0">
                <a:solidFill>
                  <a:srgbClr val="FFFF00"/>
                </a:solidFill>
                <a:latin typeface="Times New Roman" panose="02020603050405020304" pitchFamily="18" charset="0"/>
              </a:rPr>
              <a:t>altered</a:t>
            </a:r>
            <a:r>
              <a:rPr lang="en-US" altLang="en-US" sz="2800" dirty="0">
                <a:solidFill>
                  <a:schemeClr val="bg1"/>
                </a:solidFill>
                <a:latin typeface="Times New Roman" panose="02020603050405020304" pitchFamily="18" charset="0"/>
              </a:rPr>
              <a:t>. Nebuchadnezzar flew into a fit of rage. </a:t>
            </a:r>
          </a:p>
          <a:p>
            <a:pPr eaLnBrk="1" hangingPunct="1">
              <a:defRPr/>
            </a:pPr>
            <a:r>
              <a:rPr lang="en-US" altLang="en-US" sz="2800" dirty="0">
                <a:solidFill>
                  <a:schemeClr val="bg1"/>
                </a:solidFill>
                <a:latin typeface="Times New Roman" panose="02020603050405020304" pitchFamily="18" charset="0"/>
              </a:rPr>
              <a:t>Again, if this image was defiance toward God’s message of limited reign, one can understand Nebuchadnezzar's extreme </a:t>
            </a:r>
            <a:r>
              <a:rPr lang="en-US" altLang="en-US" sz="2800" u="sng" dirty="0">
                <a:solidFill>
                  <a:srgbClr val="FFFF00"/>
                </a:solidFill>
                <a:latin typeface="Times New Roman" panose="02020603050405020304" pitchFamily="18" charset="0"/>
              </a:rPr>
              <a:t>emotional rage</a:t>
            </a:r>
            <a:r>
              <a:rPr lang="en-US" altLang="en-US" sz="2800" dirty="0">
                <a:solidFill>
                  <a:schemeClr val="bg1"/>
                </a:solidFill>
                <a:latin typeface="Times New Roman" panose="02020603050405020304" pitchFamily="18" charset="0"/>
              </a:rPr>
              <a:t>. Not only was Shadrach, Meshach, and Abed-</a:t>
            </a:r>
            <a:r>
              <a:rPr lang="en-US" altLang="en-US" sz="2800" dirty="0" err="1">
                <a:solidFill>
                  <a:schemeClr val="bg1"/>
                </a:solidFill>
                <a:latin typeface="Times New Roman" panose="02020603050405020304" pitchFamily="18" charset="0"/>
              </a:rPr>
              <a:t>nego</a:t>
            </a:r>
            <a:r>
              <a:rPr lang="en-US" altLang="en-US" sz="2800" dirty="0">
                <a:solidFill>
                  <a:schemeClr val="bg1"/>
                </a:solidFill>
                <a:latin typeface="Times New Roman" panose="02020603050405020304" pitchFamily="18" charset="0"/>
              </a:rPr>
              <a:t> refusing to worship Nebuchadnezzar’s gods, they were refusing to admit Babylon’s everlasting rule.</a:t>
            </a:r>
          </a:p>
        </p:txBody>
      </p:sp>
      <p:pic>
        <p:nvPicPr>
          <p:cNvPr id="19464" name="Picture 8" descr="villai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8125" y="1371600"/>
            <a:ext cx="3673475"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 calcmode="lin" valueType="num">
                                      <p:cBhvr additive="base">
                                        <p:cTn id="7" dur="500" fill="hold"/>
                                        <p:tgtEl>
                                          <p:spTgt spid="1946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1">
                                            <p:txEl>
                                              <p:pRg st="1" end="1"/>
                                            </p:txEl>
                                          </p:spTgt>
                                        </p:tgtEl>
                                        <p:attrNameLst>
                                          <p:attrName>style.visibility</p:attrName>
                                        </p:attrNameLst>
                                      </p:cBhvr>
                                      <p:to>
                                        <p:strVal val="visible"/>
                                      </p:to>
                                    </p:set>
                                    <p:anim calcmode="lin" valueType="num">
                                      <p:cBhvr additive="base">
                                        <p:cTn id="13" dur="500" fill="hold"/>
                                        <p:tgtEl>
                                          <p:spTgt spid="1946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9464"/>
                                        </p:tgtEl>
                                        <p:attrNameLst>
                                          <p:attrName>style.visibility</p:attrName>
                                        </p:attrNameLst>
                                      </p:cBhvr>
                                      <p:to>
                                        <p:strVal val="visible"/>
                                      </p:to>
                                    </p:set>
                                    <p:anim calcmode="lin" valueType="num">
                                      <p:cBhvr additive="base">
                                        <p:cTn id="19" dur="500" fill="hold"/>
                                        <p:tgtEl>
                                          <p:spTgt spid="19464"/>
                                        </p:tgtEl>
                                        <p:attrNameLst>
                                          <p:attrName>ppt_x</p:attrName>
                                        </p:attrNameLst>
                                      </p:cBhvr>
                                      <p:tavLst>
                                        <p:tav tm="0">
                                          <p:val>
                                            <p:strVal val="#ppt_x"/>
                                          </p:val>
                                        </p:tav>
                                        <p:tav tm="100000">
                                          <p:val>
                                            <p:strVal val="#ppt_x"/>
                                          </p:val>
                                        </p:tav>
                                      </p:tavLst>
                                    </p:anim>
                                    <p:anim calcmode="lin" valueType="num">
                                      <p:cBhvr additive="base">
                                        <p:cTn id="20" dur="500" fill="hold"/>
                                        <p:tgtEl>
                                          <p:spTgt spid="1946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61">
                                            <p:txEl>
                                              <p:pRg st="2" end="2"/>
                                            </p:txEl>
                                          </p:spTgt>
                                        </p:tgtEl>
                                        <p:attrNameLst>
                                          <p:attrName>style.visibility</p:attrName>
                                        </p:attrNameLst>
                                      </p:cBhvr>
                                      <p:to>
                                        <p:strVal val="visible"/>
                                      </p:to>
                                    </p:set>
                                    <p:anim calcmode="lin" valueType="num">
                                      <p:cBhvr additive="base">
                                        <p:cTn id="25" dur="500" fill="hold"/>
                                        <p:tgtEl>
                                          <p:spTgt spid="1946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6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body" sz="half" idx="1"/>
          </p:nvPr>
        </p:nvSpPr>
        <p:spPr>
          <a:xfrm>
            <a:off x="304800" y="304800"/>
            <a:ext cx="4267200" cy="6324600"/>
          </a:xfrm>
        </p:spPr>
        <p:txBody>
          <a:bodyPr/>
          <a:lstStyle/>
          <a:p>
            <a:pPr marL="0" indent="0" eaLnBrk="1" hangingPunct="1">
              <a:buFontTx/>
              <a:buNone/>
              <a:defRPr/>
            </a:pPr>
            <a:r>
              <a:rPr lang="en-US" altLang="en-US" sz="2800" b="1" dirty="0">
                <a:solidFill>
                  <a:schemeClr val="bg1"/>
                </a:solidFill>
                <a:latin typeface="Times New Roman" panose="02020603050405020304" pitchFamily="18" charset="0"/>
              </a:rPr>
              <a:t>Vs. 24-27</a:t>
            </a:r>
            <a:endParaRPr lang="en-US" altLang="en-US" sz="2800" dirty="0">
              <a:solidFill>
                <a:schemeClr val="bg1"/>
              </a:solidFill>
              <a:latin typeface="Times New Roman" panose="02020603050405020304" pitchFamily="18" charset="0"/>
            </a:endParaRPr>
          </a:p>
          <a:p>
            <a:pPr eaLnBrk="1" hangingPunct="1">
              <a:defRPr/>
            </a:pPr>
            <a:r>
              <a:rPr lang="en-US" altLang="en-US" sz="2800" dirty="0">
                <a:solidFill>
                  <a:schemeClr val="bg1"/>
                </a:solidFill>
                <a:latin typeface="Times New Roman" panose="02020603050405020304" pitchFamily="18" charset="0"/>
              </a:rPr>
              <a:t>Who was this </a:t>
            </a:r>
            <a:r>
              <a:rPr lang="en-US" altLang="en-US" sz="2800" u="sng" dirty="0">
                <a:solidFill>
                  <a:srgbClr val="FFFF00"/>
                </a:solidFill>
                <a:latin typeface="Times New Roman" panose="02020603050405020304" pitchFamily="18" charset="0"/>
              </a:rPr>
              <a:t>fourth man</a:t>
            </a:r>
            <a:r>
              <a:rPr lang="en-US" altLang="en-US" sz="2800" dirty="0">
                <a:solidFill>
                  <a:schemeClr val="bg1"/>
                </a:solidFill>
                <a:latin typeface="Times New Roman" panose="02020603050405020304" pitchFamily="18" charset="0"/>
              </a:rPr>
              <a:t>? Jesus, the deliverer of all sin.</a:t>
            </a:r>
          </a:p>
          <a:p>
            <a:pPr eaLnBrk="1" hangingPunct="1">
              <a:defRPr/>
            </a:pPr>
            <a:r>
              <a:rPr lang="en-US" altLang="en-US" sz="2800" dirty="0">
                <a:solidFill>
                  <a:schemeClr val="bg1"/>
                </a:solidFill>
                <a:latin typeface="Times New Roman" panose="02020603050405020304" pitchFamily="18" charset="0"/>
              </a:rPr>
              <a:t>Other Old Testament appearances of Jesus are found in:</a:t>
            </a:r>
          </a:p>
          <a:p>
            <a:pPr lvl="1" eaLnBrk="1" hangingPunct="1">
              <a:defRPr/>
            </a:pPr>
            <a:r>
              <a:rPr lang="en-US" altLang="en-US" dirty="0">
                <a:solidFill>
                  <a:schemeClr val="bg1"/>
                </a:solidFill>
                <a:latin typeface="Times New Roman" panose="02020603050405020304" pitchFamily="18" charset="0"/>
              </a:rPr>
              <a:t>Genesis 16:9-“Then the angel of the </a:t>
            </a:r>
            <a:r>
              <a:rPr lang="en-US" altLang="en-US" i="1" u="sng" dirty="0">
                <a:solidFill>
                  <a:srgbClr val="FFFF00"/>
                </a:solidFill>
                <a:latin typeface="Times New Roman" panose="02020603050405020304" pitchFamily="18" charset="0"/>
              </a:rPr>
              <a:t>Lord</a:t>
            </a:r>
            <a:r>
              <a:rPr lang="en-US" altLang="en-US" dirty="0">
                <a:solidFill>
                  <a:schemeClr val="bg1"/>
                </a:solidFill>
                <a:latin typeface="Times New Roman" panose="02020603050405020304" pitchFamily="18" charset="0"/>
              </a:rPr>
              <a:t> (Yahweh) said to her (Hagar)…” [</a:t>
            </a:r>
            <a:r>
              <a:rPr lang="en-US" altLang="en-US" dirty="0">
                <a:solidFill>
                  <a:schemeClr val="bg1"/>
                </a:solidFill>
                <a:latin typeface="Times New Roman" panose="02020603050405020304" pitchFamily="18" charset="0"/>
                <a:hlinkClick r:id="rId2" action="ppaction://hlinksldjump"/>
              </a:rPr>
              <a:t>*</a:t>
            </a:r>
            <a:r>
              <a:rPr lang="en-US" altLang="en-US" dirty="0">
                <a:solidFill>
                  <a:schemeClr val="bg1"/>
                </a:solidFill>
                <a:latin typeface="Times New Roman" panose="02020603050405020304" pitchFamily="18" charset="0"/>
              </a:rPr>
              <a:t>]</a:t>
            </a:r>
          </a:p>
        </p:txBody>
      </p:sp>
      <p:pic>
        <p:nvPicPr>
          <p:cNvPr id="21512" name="Picture 8" descr="three-men-in-the-fiery-furn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533400"/>
            <a:ext cx="4144963"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 calcmode="lin" valueType="num">
                                      <p:cBhvr additive="base">
                                        <p:cTn id="7" dur="500" fill="hold"/>
                                        <p:tgtEl>
                                          <p:spTgt spid="215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12"/>
                                        </p:tgtEl>
                                        <p:attrNameLst>
                                          <p:attrName>style.visibility</p:attrName>
                                        </p:attrNameLst>
                                      </p:cBhvr>
                                      <p:to>
                                        <p:strVal val="visible"/>
                                      </p:to>
                                    </p:set>
                                    <p:anim calcmode="lin" valueType="num">
                                      <p:cBhvr additive="base">
                                        <p:cTn id="13" dur="500" fill="hold"/>
                                        <p:tgtEl>
                                          <p:spTgt spid="21512"/>
                                        </p:tgtEl>
                                        <p:attrNameLst>
                                          <p:attrName>ppt_x</p:attrName>
                                        </p:attrNameLst>
                                      </p:cBhvr>
                                      <p:tavLst>
                                        <p:tav tm="0">
                                          <p:val>
                                            <p:strVal val="#ppt_x"/>
                                          </p:val>
                                        </p:tav>
                                        <p:tav tm="100000">
                                          <p:val>
                                            <p:strVal val="#ppt_x"/>
                                          </p:val>
                                        </p:tav>
                                      </p:tavLst>
                                    </p:anim>
                                    <p:anim calcmode="lin" valueType="num">
                                      <p:cBhvr additive="base">
                                        <p:cTn id="14" dur="500" fill="hold"/>
                                        <p:tgtEl>
                                          <p:spTgt spid="2151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9">
                                            <p:txEl>
                                              <p:pRg st="1" end="1"/>
                                            </p:txEl>
                                          </p:spTgt>
                                        </p:tgtEl>
                                        <p:attrNameLst>
                                          <p:attrName>style.visibility</p:attrName>
                                        </p:attrNameLst>
                                      </p:cBhvr>
                                      <p:to>
                                        <p:strVal val="visible"/>
                                      </p:to>
                                    </p:set>
                                    <p:anim calcmode="lin" valueType="num">
                                      <p:cBhvr additive="base">
                                        <p:cTn id="19" dur="500" fill="hold"/>
                                        <p:tgtEl>
                                          <p:spTgt spid="2150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9">
                                            <p:txEl>
                                              <p:pRg st="2" end="2"/>
                                            </p:txEl>
                                          </p:spTgt>
                                        </p:tgtEl>
                                        <p:attrNameLst>
                                          <p:attrName>style.visibility</p:attrName>
                                        </p:attrNameLst>
                                      </p:cBhvr>
                                      <p:to>
                                        <p:strVal val="visible"/>
                                      </p:to>
                                    </p:set>
                                    <p:anim calcmode="lin" valueType="num">
                                      <p:cBhvr additive="base">
                                        <p:cTn id="25" dur="500" fill="hold"/>
                                        <p:tgtEl>
                                          <p:spTgt spid="2150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509">
                                            <p:txEl>
                                              <p:pRg st="3" end="3"/>
                                            </p:txEl>
                                          </p:spTgt>
                                        </p:tgtEl>
                                        <p:attrNameLst>
                                          <p:attrName>style.visibility</p:attrName>
                                        </p:attrNameLst>
                                      </p:cBhvr>
                                      <p:to>
                                        <p:strVal val="visible"/>
                                      </p:to>
                                    </p:set>
                                    <p:anim calcmode="lin" valueType="num">
                                      <p:cBhvr additive="base">
                                        <p:cTn id="31" dur="500" fill="hold"/>
                                        <p:tgtEl>
                                          <p:spTgt spid="2150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457200"/>
            <a:ext cx="4495800" cy="5668963"/>
          </a:xfrm>
        </p:spPr>
        <p:txBody>
          <a:bodyPr/>
          <a:lstStyle/>
          <a:p>
            <a:pPr lvl="1" eaLnBrk="1" hangingPunct="1"/>
            <a:r>
              <a:rPr lang="en-US" altLang="en-US">
                <a:solidFill>
                  <a:schemeClr val="bg1"/>
                </a:solidFill>
                <a:latin typeface="Times New Roman" panose="02020603050405020304" pitchFamily="18" charset="0"/>
              </a:rPr>
              <a:t>Genesis 18:1-“Now the </a:t>
            </a:r>
            <a:r>
              <a:rPr lang="en-US" altLang="en-US" i="1" u="sng">
                <a:solidFill>
                  <a:srgbClr val="FFFF00"/>
                </a:solidFill>
                <a:latin typeface="Times New Roman" panose="02020603050405020304" pitchFamily="18" charset="0"/>
              </a:rPr>
              <a:t>Lord</a:t>
            </a:r>
            <a:r>
              <a:rPr lang="en-US" altLang="en-US">
                <a:solidFill>
                  <a:schemeClr val="bg1"/>
                </a:solidFill>
                <a:latin typeface="Times New Roman" panose="02020603050405020304" pitchFamily="18" charset="0"/>
              </a:rPr>
              <a:t> (Yahweh) appeared to him (Abraham) by the oaks of Mamre…”</a:t>
            </a:r>
          </a:p>
          <a:p>
            <a:pPr lvl="1" eaLnBrk="1" hangingPunct="1"/>
            <a:r>
              <a:rPr lang="en-US" altLang="en-US">
                <a:solidFill>
                  <a:schemeClr val="bg1"/>
                </a:solidFill>
                <a:latin typeface="Times New Roman" panose="02020603050405020304" pitchFamily="18" charset="0"/>
              </a:rPr>
              <a:t>Exodus 3:2-“The angel of the </a:t>
            </a:r>
            <a:r>
              <a:rPr lang="en-US" altLang="en-US" i="1" u="sng">
                <a:solidFill>
                  <a:srgbClr val="FFFF00"/>
                </a:solidFill>
                <a:latin typeface="Times New Roman" panose="02020603050405020304" pitchFamily="18" charset="0"/>
              </a:rPr>
              <a:t>Lord</a:t>
            </a:r>
            <a:r>
              <a:rPr lang="en-US" altLang="en-US" i="1">
                <a:solidFill>
                  <a:srgbClr val="FFFF00"/>
                </a:solidFill>
                <a:latin typeface="Times New Roman" panose="02020603050405020304" pitchFamily="18" charset="0"/>
              </a:rPr>
              <a:t> </a:t>
            </a:r>
            <a:r>
              <a:rPr lang="en-US" altLang="en-US">
                <a:solidFill>
                  <a:schemeClr val="bg1"/>
                </a:solidFill>
                <a:latin typeface="Times New Roman" panose="02020603050405020304" pitchFamily="18" charset="0"/>
              </a:rPr>
              <a:t>appeared to him</a:t>
            </a:r>
            <a:r>
              <a:rPr lang="en-US" altLang="en-US" i="1">
                <a:solidFill>
                  <a:schemeClr val="bg1"/>
                </a:solidFill>
                <a:latin typeface="Times New Roman" panose="02020603050405020304" pitchFamily="18" charset="0"/>
              </a:rPr>
              <a:t> </a:t>
            </a:r>
            <a:r>
              <a:rPr lang="en-US" altLang="en-US">
                <a:solidFill>
                  <a:schemeClr val="bg1"/>
                </a:solidFill>
                <a:latin typeface="Times New Roman" panose="02020603050405020304" pitchFamily="18" charset="0"/>
              </a:rPr>
              <a:t>(Moses) in a blazing fire from the midst of a bush…”</a:t>
            </a:r>
          </a:p>
          <a:p>
            <a:endParaRPr lang="en-US" altLang="en-US" sz="2800"/>
          </a:p>
        </p:txBody>
      </p:sp>
      <p:pic>
        <p:nvPicPr>
          <p:cNvPr id="5" name="Picture 8" descr="three-men-in-the-fiery-furn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533400"/>
            <a:ext cx="4144963"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type="body" sz="half" idx="1"/>
          </p:nvPr>
        </p:nvSpPr>
        <p:spPr>
          <a:xfrm>
            <a:off x="304800" y="228600"/>
            <a:ext cx="4191000" cy="5897563"/>
          </a:xfrm>
        </p:spPr>
        <p:txBody>
          <a:bodyPr/>
          <a:lstStyle/>
          <a:p>
            <a:pPr marL="0" indent="0" eaLnBrk="1" hangingPunct="1">
              <a:buFontTx/>
              <a:buNone/>
              <a:defRPr/>
            </a:pPr>
            <a:r>
              <a:rPr lang="en-US" altLang="en-US" sz="2800" b="1" dirty="0">
                <a:solidFill>
                  <a:schemeClr val="bg1"/>
                </a:solidFill>
                <a:latin typeface="Times New Roman" panose="02020603050405020304" pitchFamily="18" charset="0"/>
              </a:rPr>
              <a:t>Vs 28-30</a:t>
            </a:r>
            <a:endParaRPr lang="en-US" altLang="en-US" sz="2800" dirty="0">
              <a:solidFill>
                <a:schemeClr val="bg1"/>
              </a:solidFill>
              <a:latin typeface="Times New Roman" panose="02020603050405020304" pitchFamily="18" charset="0"/>
            </a:endParaRPr>
          </a:p>
          <a:p>
            <a:pPr eaLnBrk="1" hangingPunct="1">
              <a:defRPr/>
            </a:pPr>
            <a:r>
              <a:rPr lang="en-US" altLang="en-US" sz="2800" dirty="0">
                <a:solidFill>
                  <a:schemeClr val="bg1"/>
                </a:solidFill>
                <a:latin typeface="Times New Roman" panose="02020603050405020304" pitchFamily="18" charset="0"/>
              </a:rPr>
              <a:t>King Nebuchadnezzar </a:t>
            </a:r>
            <a:r>
              <a:rPr lang="en-US" altLang="en-US" sz="2800" u="sng" dirty="0">
                <a:solidFill>
                  <a:srgbClr val="FFFF00"/>
                </a:solidFill>
                <a:latin typeface="Times New Roman" panose="02020603050405020304" pitchFamily="18" charset="0"/>
              </a:rPr>
              <a:t>recognized</a:t>
            </a:r>
            <a:r>
              <a:rPr lang="en-US" altLang="en-US" sz="2800" dirty="0">
                <a:solidFill>
                  <a:schemeClr val="bg1"/>
                </a:solidFill>
                <a:latin typeface="Times New Roman" panose="02020603050405020304" pitchFamily="18" charset="0"/>
              </a:rPr>
              <a:t> the sovereignty of Shadrach, Meshach, and Abed-</a:t>
            </a:r>
            <a:r>
              <a:rPr lang="en-US" altLang="en-US" sz="2800" dirty="0" err="1">
                <a:solidFill>
                  <a:schemeClr val="bg1"/>
                </a:solidFill>
                <a:latin typeface="Times New Roman" panose="02020603050405020304" pitchFamily="18" charset="0"/>
              </a:rPr>
              <a:t>nego’s</a:t>
            </a:r>
            <a:r>
              <a:rPr lang="en-US" altLang="en-US" sz="2800" dirty="0">
                <a:solidFill>
                  <a:schemeClr val="bg1"/>
                </a:solidFill>
                <a:latin typeface="Times New Roman" panose="02020603050405020304" pitchFamily="18" charset="0"/>
              </a:rPr>
              <a:t> God and made a decree to honor their God.</a:t>
            </a:r>
          </a:p>
          <a:p>
            <a:pPr eaLnBrk="1" hangingPunct="1">
              <a:defRPr/>
            </a:pPr>
            <a:r>
              <a:rPr lang="en-US" altLang="en-US" sz="2800" dirty="0">
                <a:solidFill>
                  <a:schemeClr val="bg1"/>
                </a:solidFill>
                <a:latin typeface="Times New Roman" panose="02020603050405020304" pitchFamily="18" charset="0"/>
              </a:rPr>
              <a:t>Nebuchadnezzar </a:t>
            </a:r>
            <a:r>
              <a:rPr lang="en-US" altLang="en-US" sz="2800" u="sng" dirty="0">
                <a:solidFill>
                  <a:srgbClr val="FFFF00"/>
                </a:solidFill>
                <a:latin typeface="Times New Roman" panose="02020603050405020304" pitchFamily="18" charset="0"/>
              </a:rPr>
              <a:t>elevated</a:t>
            </a:r>
            <a:r>
              <a:rPr lang="en-US" altLang="en-US" sz="2800" dirty="0">
                <a:solidFill>
                  <a:schemeClr val="bg1"/>
                </a:solidFill>
                <a:latin typeface="Times New Roman" panose="02020603050405020304" pitchFamily="18" charset="0"/>
              </a:rPr>
              <a:t> and prospered Shadrach, Meshach, and Abed-</a:t>
            </a:r>
            <a:r>
              <a:rPr lang="en-US" altLang="en-US" sz="2800" dirty="0" err="1">
                <a:solidFill>
                  <a:schemeClr val="bg1"/>
                </a:solidFill>
                <a:latin typeface="Times New Roman" panose="02020603050405020304" pitchFamily="18" charset="0"/>
              </a:rPr>
              <a:t>nego</a:t>
            </a:r>
            <a:r>
              <a:rPr lang="en-US" altLang="en-US" sz="2800" dirty="0">
                <a:solidFill>
                  <a:schemeClr val="bg1"/>
                </a:solidFill>
                <a:latin typeface="Times New Roman" panose="02020603050405020304" pitchFamily="18" charset="0"/>
              </a:rPr>
              <a:t>.</a:t>
            </a:r>
          </a:p>
        </p:txBody>
      </p:sp>
      <p:pic>
        <p:nvPicPr>
          <p:cNvPr id="23560" name="Picture 8"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066800"/>
            <a:ext cx="4162425" cy="264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 calcmode="lin" valueType="num">
                                      <p:cBhvr additive="base">
                                        <p:cTn id="7" dur="5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60"/>
                                        </p:tgtEl>
                                        <p:attrNameLst>
                                          <p:attrName>style.visibility</p:attrName>
                                        </p:attrNameLst>
                                      </p:cBhvr>
                                      <p:to>
                                        <p:strVal val="visible"/>
                                      </p:to>
                                    </p:set>
                                    <p:anim calcmode="lin" valueType="num">
                                      <p:cBhvr additive="base">
                                        <p:cTn id="13" dur="500" fill="hold"/>
                                        <p:tgtEl>
                                          <p:spTgt spid="23560"/>
                                        </p:tgtEl>
                                        <p:attrNameLst>
                                          <p:attrName>ppt_x</p:attrName>
                                        </p:attrNameLst>
                                      </p:cBhvr>
                                      <p:tavLst>
                                        <p:tav tm="0">
                                          <p:val>
                                            <p:strVal val="#ppt_x"/>
                                          </p:val>
                                        </p:tav>
                                        <p:tav tm="100000">
                                          <p:val>
                                            <p:strVal val="#ppt_x"/>
                                          </p:val>
                                        </p:tav>
                                      </p:tavLst>
                                    </p:anim>
                                    <p:anim calcmode="lin" valueType="num">
                                      <p:cBhvr additive="base">
                                        <p:cTn id="14" dur="500" fill="hold"/>
                                        <p:tgtEl>
                                          <p:spTgt spid="2356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7">
                                            <p:txEl>
                                              <p:pRg st="1" end="1"/>
                                            </p:txEl>
                                          </p:spTgt>
                                        </p:tgtEl>
                                        <p:attrNameLst>
                                          <p:attrName>style.visibility</p:attrName>
                                        </p:attrNameLst>
                                      </p:cBhvr>
                                      <p:to>
                                        <p:strVal val="visible"/>
                                      </p:to>
                                    </p:set>
                                    <p:anim calcmode="lin" valueType="num">
                                      <p:cBhvr additive="base">
                                        <p:cTn id="19" dur="5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7">
                                            <p:txEl>
                                              <p:pRg st="2" end="2"/>
                                            </p:txEl>
                                          </p:spTgt>
                                        </p:tgtEl>
                                        <p:attrNameLst>
                                          <p:attrName>style.visibility</p:attrName>
                                        </p:attrNameLst>
                                      </p:cBhvr>
                                      <p:to>
                                        <p:strVal val="visible"/>
                                      </p:to>
                                    </p:set>
                                    <p:anim calcmode="lin" valueType="num">
                                      <p:cBhvr additive="base">
                                        <p:cTn id="25" dur="5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Rectangle 7"/>
          <p:cNvSpPr>
            <a:spLocks noGrp="1" noChangeArrowheads="1"/>
          </p:cNvSpPr>
          <p:nvPr>
            <p:ph type="title"/>
          </p:nvPr>
        </p:nvSpPr>
        <p:spPr>
          <a:xfrm>
            <a:off x="457200" y="228600"/>
            <a:ext cx="8229600" cy="609600"/>
          </a:xfrm>
        </p:spPr>
        <p:txBody>
          <a:bodyPr/>
          <a:lstStyle/>
          <a:p>
            <a:pPr eaLnBrk="1" hangingPunct="1"/>
            <a:r>
              <a:rPr lang="en-US" altLang="en-US" sz="4000" b="1">
                <a:solidFill>
                  <a:schemeClr val="bg1"/>
                </a:solidFill>
                <a:latin typeface="Times New Roman" panose="02020603050405020304" pitchFamily="18" charset="0"/>
              </a:rPr>
              <a:t>Interpretation</a:t>
            </a:r>
            <a:br>
              <a:rPr lang="en-US" altLang="en-US" sz="4000">
                <a:solidFill>
                  <a:schemeClr val="bg1"/>
                </a:solidFill>
                <a:latin typeface="Times New Roman" panose="02020603050405020304" pitchFamily="18" charset="0"/>
              </a:rPr>
            </a:br>
            <a:endParaRPr lang="en-US" altLang="en-US" sz="4000">
              <a:solidFill>
                <a:schemeClr val="bg1"/>
              </a:solidFill>
              <a:latin typeface="Times New Roman" panose="02020603050405020304" pitchFamily="18" charset="0"/>
            </a:endParaRPr>
          </a:p>
        </p:txBody>
      </p:sp>
      <p:sp>
        <p:nvSpPr>
          <p:cNvPr id="25605" name="Rectangle 5"/>
          <p:cNvSpPr>
            <a:spLocks noGrp="1" noChangeArrowheads="1"/>
          </p:cNvSpPr>
          <p:nvPr>
            <p:ph type="body" sz="half" idx="1"/>
          </p:nvPr>
        </p:nvSpPr>
        <p:spPr>
          <a:xfrm>
            <a:off x="457200" y="503238"/>
            <a:ext cx="4724400" cy="6354762"/>
          </a:xfrm>
        </p:spPr>
        <p:txBody>
          <a:bodyPr/>
          <a:lstStyle/>
          <a:p>
            <a:pPr eaLnBrk="1" hangingPunct="1"/>
            <a:r>
              <a:rPr lang="en-US" altLang="en-US" sz="2800">
                <a:solidFill>
                  <a:schemeClr val="bg1"/>
                </a:solidFill>
                <a:latin typeface="Times New Roman" panose="02020603050405020304" pitchFamily="18" charset="0"/>
              </a:rPr>
              <a:t>The book of Daniel is a </a:t>
            </a:r>
            <a:r>
              <a:rPr lang="en-US" altLang="en-US" sz="2800" u="sng">
                <a:solidFill>
                  <a:srgbClr val="FFFF00"/>
                </a:solidFill>
                <a:latin typeface="Times New Roman" panose="02020603050405020304" pitchFamily="18" charset="0"/>
              </a:rPr>
              <a:t>representation</a:t>
            </a:r>
            <a:r>
              <a:rPr lang="en-US" altLang="en-US" sz="2800">
                <a:solidFill>
                  <a:schemeClr val="bg1"/>
                </a:solidFill>
                <a:latin typeface="Times New Roman" panose="02020603050405020304" pitchFamily="18" charset="0"/>
              </a:rPr>
              <a:t> of events from Israel’s first captivity in 605 B.C. to the Second Coming of Christ. </a:t>
            </a:r>
          </a:p>
          <a:p>
            <a:pPr eaLnBrk="1" hangingPunct="1"/>
            <a:r>
              <a:rPr lang="en-US" altLang="en-US" sz="2800">
                <a:solidFill>
                  <a:schemeClr val="bg1"/>
                </a:solidFill>
                <a:latin typeface="Times New Roman" panose="02020603050405020304" pitchFamily="18" charset="0"/>
              </a:rPr>
              <a:t>As with many prophets of the Old Testament, it is quite possible Daniel represented the nation of </a:t>
            </a:r>
            <a:r>
              <a:rPr lang="en-US" altLang="en-US" sz="2800" u="sng">
                <a:solidFill>
                  <a:srgbClr val="FFFF00"/>
                </a:solidFill>
                <a:latin typeface="Times New Roman" panose="02020603050405020304" pitchFamily="18" charset="0"/>
              </a:rPr>
              <a:t>Israel</a:t>
            </a:r>
            <a:r>
              <a:rPr lang="en-US" altLang="en-US" sz="2800">
                <a:solidFill>
                  <a:schemeClr val="bg1"/>
                </a:solidFill>
                <a:latin typeface="Times New Roman" panose="02020603050405020304" pitchFamily="18" charset="0"/>
              </a:rPr>
              <a:t>. King Nebuchadnezzar, on the other hand, possibly represented all the worldly and </a:t>
            </a:r>
            <a:r>
              <a:rPr lang="en-US" altLang="en-US" sz="2800" u="sng">
                <a:solidFill>
                  <a:srgbClr val="FFFF00"/>
                </a:solidFill>
                <a:latin typeface="Times New Roman" panose="02020603050405020304" pitchFamily="18" charset="0"/>
              </a:rPr>
              <a:t>evil forces</a:t>
            </a:r>
            <a:r>
              <a:rPr lang="en-US" altLang="en-US" sz="2800">
                <a:solidFill>
                  <a:schemeClr val="bg1"/>
                </a:solidFill>
                <a:latin typeface="Times New Roman" panose="02020603050405020304" pitchFamily="18" charset="0"/>
              </a:rPr>
              <a:t> against Israel. </a:t>
            </a:r>
          </a:p>
        </p:txBody>
      </p:sp>
      <p:pic>
        <p:nvPicPr>
          <p:cNvPr id="25610" name="Picture 10" descr="babylonian_captivity_pucinel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03238"/>
            <a:ext cx="39624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2" name="Picture 12" descr="return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4600" y="3663950"/>
            <a:ext cx="3929063"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 calcmode="lin" valueType="num">
                                      <p:cBhvr additive="base">
                                        <p:cTn id="7" dur="500" fill="hold"/>
                                        <p:tgtEl>
                                          <p:spTgt spid="25607"/>
                                        </p:tgtEl>
                                        <p:attrNameLst>
                                          <p:attrName>ppt_x</p:attrName>
                                        </p:attrNameLst>
                                      </p:cBhvr>
                                      <p:tavLst>
                                        <p:tav tm="0">
                                          <p:val>
                                            <p:strVal val="#ppt_x"/>
                                          </p:val>
                                        </p:tav>
                                        <p:tav tm="100000">
                                          <p:val>
                                            <p:strVal val="#ppt_x"/>
                                          </p:val>
                                        </p:tav>
                                      </p:tavLst>
                                    </p:anim>
                                    <p:anim calcmode="lin" valueType="num">
                                      <p:cBhvr additive="base">
                                        <p:cTn id="8"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610"/>
                                        </p:tgtEl>
                                        <p:attrNameLst>
                                          <p:attrName>style.visibility</p:attrName>
                                        </p:attrNameLst>
                                      </p:cBhvr>
                                      <p:to>
                                        <p:strVal val="visible"/>
                                      </p:to>
                                    </p:set>
                                    <p:anim calcmode="lin" valueType="num">
                                      <p:cBhvr additive="base">
                                        <p:cTn id="13" dur="500" fill="hold"/>
                                        <p:tgtEl>
                                          <p:spTgt spid="25610"/>
                                        </p:tgtEl>
                                        <p:attrNameLst>
                                          <p:attrName>ppt_x</p:attrName>
                                        </p:attrNameLst>
                                      </p:cBhvr>
                                      <p:tavLst>
                                        <p:tav tm="0">
                                          <p:val>
                                            <p:strVal val="#ppt_x"/>
                                          </p:val>
                                        </p:tav>
                                        <p:tav tm="100000">
                                          <p:val>
                                            <p:strVal val="#ppt_x"/>
                                          </p:val>
                                        </p:tav>
                                      </p:tavLst>
                                    </p:anim>
                                    <p:anim calcmode="lin" valueType="num">
                                      <p:cBhvr additive="base">
                                        <p:cTn id="14" dur="500" fill="hold"/>
                                        <p:tgtEl>
                                          <p:spTgt spid="256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5612"/>
                                        </p:tgtEl>
                                        <p:attrNameLst>
                                          <p:attrName>style.visibility</p:attrName>
                                        </p:attrNameLst>
                                      </p:cBhvr>
                                      <p:to>
                                        <p:strVal val="visible"/>
                                      </p:to>
                                    </p:set>
                                    <p:anim calcmode="lin" valueType="num">
                                      <p:cBhvr additive="base">
                                        <p:cTn id="19" dur="500" fill="hold"/>
                                        <p:tgtEl>
                                          <p:spTgt spid="25612"/>
                                        </p:tgtEl>
                                        <p:attrNameLst>
                                          <p:attrName>ppt_x</p:attrName>
                                        </p:attrNameLst>
                                      </p:cBhvr>
                                      <p:tavLst>
                                        <p:tav tm="0">
                                          <p:val>
                                            <p:strVal val="#ppt_x"/>
                                          </p:val>
                                        </p:tav>
                                        <p:tav tm="100000">
                                          <p:val>
                                            <p:strVal val="#ppt_x"/>
                                          </p:val>
                                        </p:tav>
                                      </p:tavLst>
                                    </p:anim>
                                    <p:anim calcmode="lin" valueType="num">
                                      <p:cBhvr additive="base">
                                        <p:cTn id="20" dur="500" fill="hold"/>
                                        <p:tgtEl>
                                          <p:spTgt spid="2561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5">
                                            <p:txEl>
                                              <p:pRg st="0" end="0"/>
                                            </p:txEl>
                                          </p:spTgt>
                                        </p:tgtEl>
                                        <p:attrNameLst>
                                          <p:attrName>style.visibility</p:attrName>
                                        </p:attrNameLst>
                                      </p:cBhvr>
                                      <p:to>
                                        <p:strVal val="visible"/>
                                      </p:to>
                                    </p:set>
                                    <p:anim calcmode="lin" valueType="num">
                                      <p:cBhvr additive="base">
                                        <p:cTn id="25" dur="500" fill="hold"/>
                                        <p:tgtEl>
                                          <p:spTgt spid="2560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05">
                                            <p:txEl>
                                              <p:pRg st="1" end="1"/>
                                            </p:txEl>
                                          </p:spTgt>
                                        </p:tgtEl>
                                        <p:attrNameLst>
                                          <p:attrName>style.visibility</p:attrName>
                                        </p:attrNameLst>
                                      </p:cBhvr>
                                      <p:to>
                                        <p:strVal val="visible"/>
                                      </p:to>
                                    </p:set>
                                    <p:anim calcmode="lin" valueType="num">
                                      <p:cBhvr additive="base">
                                        <p:cTn id="31" dur="500" fill="hold"/>
                                        <p:tgtEl>
                                          <p:spTgt spid="2560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p:bldP spid="2560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a:solidFill>
                  <a:schemeClr val="bg1"/>
                </a:solidFill>
                <a:latin typeface="Times New Roman" panose="02020603050405020304" pitchFamily="18" charset="0"/>
                <a:cs typeface="Times New Roman" panose="02020603050405020304" pitchFamily="18" charset="0"/>
              </a:rPr>
              <a:t>Bibliography</a:t>
            </a:r>
          </a:p>
        </p:txBody>
      </p:sp>
      <p:sp>
        <p:nvSpPr>
          <p:cNvPr id="3075" name="Content Placeholder 2"/>
          <p:cNvSpPr>
            <a:spLocks noGrp="1"/>
          </p:cNvSpPr>
          <p:nvPr>
            <p:ph idx="1"/>
          </p:nvPr>
        </p:nvSpPr>
        <p:spPr/>
        <p:txBody>
          <a:bodyPr/>
          <a:lstStyle/>
          <a:p>
            <a:pPr marL="0" indent="0" eaLnBrk="1" hangingPunct="1">
              <a:buFontTx/>
              <a:buNone/>
            </a:pPr>
            <a:r>
              <a:rPr lang="en-US" altLang="en-US" sz="2000" i="1">
                <a:solidFill>
                  <a:schemeClr val="bg1"/>
                </a:solidFill>
              </a:rPr>
              <a:t>McGee, J. Vernon. Daniel: Thru The Bible Commentary Series-The</a:t>
            </a:r>
          </a:p>
          <a:p>
            <a:pPr marL="0" indent="0" eaLnBrk="1" hangingPunct="1">
              <a:buFontTx/>
              <a:buNone/>
            </a:pPr>
            <a:r>
              <a:rPr lang="en-US" altLang="en-US" sz="2000" i="1">
                <a:solidFill>
                  <a:schemeClr val="bg1"/>
                </a:solidFill>
              </a:rPr>
              <a:t>       Prophets. Tennessee:Thomas Nelson, Inc., 1991.</a:t>
            </a:r>
          </a:p>
          <a:p>
            <a:pPr marL="0" indent="0" eaLnBrk="1" hangingPunct="1">
              <a:buFontTx/>
              <a:buNone/>
            </a:pPr>
            <a:r>
              <a:rPr lang="en-US" altLang="en-US" sz="2000" i="1">
                <a:solidFill>
                  <a:schemeClr val="bg1"/>
                </a:solidFill>
              </a:rPr>
              <a:t>Ryrie, Charles: Ryrie Study Bible: Expanded Edition. Chicago: The</a:t>
            </a:r>
          </a:p>
          <a:p>
            <a:pPr marL="0" indent="0" eaLnBrk="1" hangingPunct="1">
              <a:buFontTx/>
              <a:buNone/>
            </a:pPr>
            <a:r>
              <a:rPr lang="en-US" altLang="en-US" sz="2000" i="1">
                <a:solidFill>
                  <a:schemeClr val="bg1"/>
                </a:solidFill>
              </a:rPr>
              <a:t>       Moody Bible Institute of Chicago, 1995.</a:t>
            </a:r>
          </a:p>
          <a:p>
            <a:pPr marL="0" indent="0" eaLnBrk="1" hangingPunct="1">
              <a:buFontTx/>
              <a:buNone/>
            </a:pPr>
            <a:r>
              <a:rPr lang="en-US" altLang="en-US" sz="2000" i="1">
                <a:solidFill>
                  <a:schemeClr val="bg1"/>
                </a:solidFill>
              </a:rPr>
              <a:t>Tucker, Kent: Share Your Faith Ministries, California.</a:t>
            </a:r>
          </a:p>
          <a:p>
            <a:pPr marL="0" indent="0" eaLnBrk="1" hangingPunct="1">
              <a:buFontTx/>
              <a:buNone/>
            </a:pPr>
            <a:r>
              <a:rPr lang="en-US" altLang="en-US" sz="2000" i="1">
                <a:solidFill>
                  <a:schemeClr val="bg1"/>
                </a:solidFill>
              </a:rPr>
              <a:t>Walvoord, John: Daniel: The Key To Prophetic Revelation. Chicago:</a:t>
            </a:r>
          </a:p>
          <a:p>
            <a:pPr marL="0" indent="0" eaLnBrk="1" hangingPunct="1">
              <a:buFontTx/>
              <a:buNone/>
            </a:pPr>
            <a:r>
              <a:rPr lang="en-US" altLang="en-US" sz="2000" i="1">
                <a:solidFill>
                  <a:schemeClr val="bg1"/>
                </a:solidFill>
              </a:rPr>
              <a:t>       The Moody Bible Institute of Chicago, 1989.</a:t>
            </a:r>
          </a:p>
          <a:p>
            <a:pPr marL="0" indent="0" eaLnBrk="1" hangingPunct="1">
              <a:buFontTx/>
              <a:buNone/>
            </a:pPr>
            <a:endParaRPr lang="en-US" altLang="en-US" sz="2000" i="1">
              <a:solidFill>
                <a:schemeClr val="bg1"/>
              </a:solidFill>
            </a:endParaRPr>
          </a:p>
          <a:p>
            <a:pPr marL="0" indent="0" eaLnBrk="1" hangingPunct="1">
              <a:buFontTx/>
              <a:buNone/>
            </a:pPr>
            <a:r>
              <a:rPr lang="en-US" altLang="en-US" sz="2000" i="1">
                <a:solidFill>
                  <a:schemeClr val="bg1"/>
                </a:solidFill>
              </a:rPr>
              <a:t>“Scriptures taken from the NEW AMERICAN STANDARD BIBLE®, Copyright © 1960, 1962, 1963, 1968, 1971, 1972, 1973, 1975, 1977, 1995 by The Lockman Foundation. Used by permission.”</a:t>
            </a:r>
          </a:p>
          <a:p>
            <a:pPr marL="0" indent="0">
              <a:buFontTx/>
              <a:buNone/>
            </a:pPr>
            <a:endParaRPr lang="en-US" altLang="en-U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Grp="1" noChangeArrowheads="1"/>
          </p:cNvSpPr>
          <p:nvPr>
            <p:ph type="body" sz="half" idx="1"/>
          </p:nvPr>
        </p:nvSpPr>
        <p:spPr>
          <a:xfrm>
            <a:off x="609600" y="457200"/>
            <a:ext cx="3657600" cy="5715000"/>
          </a:xfrm>
        </p:spPr>
        <p:txBody>
          <a:bodyPr/>
          <a:lstStyle/>
          <a:p>
            <a:pPr eaLnBrk="1" hangingPunct="1"/>
            <a:r>
              <a:rPr lang="en-US" altLang="en-US" sz="2800">
                <a:solidFill>
                  <a:schemeClr val="bg1"/>
                </a:solidFill>
                <a:latin typeface="Times New Roman" panose="02020603050405020304" pitchFamily="18" charset="0"/>
              </a:rPr>
              <a:t>The Israelites knew God had driven them from the “Promised Land” and were now serving a </a:t>
            </a:r>
            <a:r>
              <a:rPr lang="en-US" altLang="en-US" sz="2800" u="sng">
                <a:solidFill>
                  <a:srgbClr val="FFFF00"/>
                </a:solidFill>
                <a:latin typeface="Times New Roman" panose="02020603050405020304" pitchFamily="18" charset="0"/>
              </a:rPr>
              <a:t>heathen</a:t>
            </a:r>
            <a:r>
              <a:rPr lang="en-US" altLang="en-US" sz="2800">
                <a:solidFill>
                  <a:schemeClr val="bg1"/>
                </a:solidFill>
                <a:latin typeface="Times New Roman" panose="02020603050405020304" pitchFamily="18" charset="0"/>
              </a:rPr>
              <a:t> god in a heathen country. </a:t>
            </a:r>
          </a:p>
          <a:p>
            <a:pPr eaLnBrk="1" hangingPunct="1"/>
            <a:r>
              <a:rPr lang="en-US" altLang="en-US" sz="2800">
                <a:solidFill>
                  <a:schemeClr val="bg1"/>
                </a:solidFill>
                <a:latin typeface="Times New Roman" panose="02020603050405020304" pitchFamily="18" charset="0"/>
              </a:rPr>
              <a:t>Israel was experiencing the rejection and shame for straying so far from God and His Laws. </a:t>
            </a:r>
          </a:p>
          <a:p>
            <a:pPr eaLnBrk="1" hangingPunct="1"/>
            <a:endParaRPr lang="en-US" altLang="en-US" sz="2400">
              <a:solidFill>
                <a:schemeClr val="bg1"/>
              </a:solidFill>
            </a:endParaRPr>
          </a:p>
        </p:txBody>
      </p:sp>
      <p:pic>
        <p:nvPicPr>
          <p:cNvPr id="33800" name="Picture 8" descr="Babylonian-Captiv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57200"/>
            <a:ext cx="31337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3800"/>
                                        </p:tgtEl>
                                        <p:attrNameLst>
                                          <p:attrName>style.visibility</p:attrName>
                                        </p:attrNameLst>
                                      </p:cBhvr>
                                      <p:to>
                                        <p:strVal val="visible"/>
                                      </p:to>
                                    </p:set>
                                    <p:anim calcmode="lin" valueType="num">
                                      <p:cBhvr additive="base">
                                        <p:cTn id="7" dur="500" fill="hold"/>
                                        <p:tgtEl>
                                          <p:spTgt spid="33800"/>
                                        </p:tgtEl>
                                        <p:attrNameLst>
                                          <p:attrName>ppt_x</p:attrName>
                                        </p:attrNameLst>
                                      </p:cBhvr>
                                      <p:tavLst>
                                        <p:tav tm="0">
                                          <p:val>
                                            <p:strVal val="#ppt_x"/>
                                          </p:val>
                                        </p:tav>
                                        <p:tav tm="100000">
                                          <p:val>
                                            <p:strVal val="#ppt_x"/>
                                          </p:val>
                                        </p:tav>
                                      </p:tavLst>
                                    </p:anim>
                                    <p:anim calcmode="lin" valueType="num">
                                      <p:cBhvr additive="base">
                                        <p:cTn id="8" dur="500" fill="hold"/>
                                        <p:tgtEl>
                                          <p:spTgt spid="338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7">
                                            <p:txEl>
                                              <p:pRg st="0" end="0"/>
                                            </p:txEl>
                                          </p:spTgt>
                                        </p:tgtEl>
                                        <p:attrNameLst>
                                          <p:attrName>style.visibility</p:attrName>
                                        </p:attrNameLst>
                                      </p:cBhvr>
                                      <p:to>
                                        <p:strVal val="visible"/>
                                      </p:to>
                                    </p:set>
                                    <p:anim calcmode="lin" valueType="num">
                                      <p:cBhvr additive="base">
                                        <p:cTn id="13" dur="500" fill="hold"/>
                                        <p:tgtEl>
                                          <p:spTgt spid="3379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7">
                                            <p:txEl>
                                              <p:pRg st="1" end="1"/>
                                            </p:txEl>
                                          </p:spTgt>
                                        </p:tgtEl>
                                        <p:attrNameLst>
                                          <p:attrName>style.visibility</p:attrName>
                                        </p:attrNameLst>
                                      </p:cBhvr>
                                      <p:to>
                                        <p:strVal val="visible"/>
                                      </p:to>
                                    </p:set>
                                    <p:anim calcmode="lin" valueType="num">
                                      <p:cBhvr additive="base">
                                        <p:cTn id="19" dur="500" fill="hold"/>
                                        <p:tgtEl>
                                          <p:spTgt spid="3379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ChangeArrowheads="1"/>
          </p:cNvSpPr>
          <p:nvPr>
            <p:ph type="body" sz="half" idx="1"/>
          </p:nvPr>
        </p:nvSpPr>
        <p:spPr>
          <a:xfrm>
            <a:off x="457200" y="0"/>
            <a:ext cx="3810000" cy="6858000"/>
          </a:xfrm>
        </p:spPr>
        <p:txBody>
          <a:bodyPr/>
          <a:lstStyle/>
          <a:p>
            <a:pPr eaLnBrk="1" hangingPunct="1"/>
            <a:endParaRPr lang="en-US" altLang="en-US" sz="2800">
              <a:solidFill>
                <a:schemeClr val="bg1"/>
              </a:solidFill>
              <a:latin typeface="Times New Roman" panose="02020603050405020304" pitchFamily="18" charset="0"/>
            </a:endParaRPr>
          </a:p>
          <a:p>
            <a:pPr eaLnBrk="1" hangingPunct="1"/>
            <a:r>
              <a:rPr lang="en-US" altLang="en-US" sz="2800">
                <a:solidFill>
                  <a:schemeClr val="bg1"/>
                </a:solidFill>
                <a:latin typeface="Times New Roman" panose="02020603050405020304" pitchFamily="18" charset="0"/>
              </a:rPr>
              <a:t>Through all of this, God wanted to show Israel He was with them and they still had a place in His </a:t>
            </a:r>
            <a:r>
              <a:rPr lang="en-US" altLang="en-US" sz="2800" u="sng">
                <a:solidFill>
                  <a:srgbClr val="FFFF00"/>
                </a:solidFill>
                <a:latin typeface="Times New Roman" panose="02020603050405020304" pitchFamily="18" charset="0"/>
              </a:rPr>
              <a:t>future</a:t>
            </a:r>
            <a:r>
              <a:rPr lang="en-US" altLang="en-US" sz="2800">
                <a:solidFill>
                  <a:srgbClr val="FFFF00"/>
                </a:solidFill>
                <a:latin typeface="Times New Roman" panose="02020603050405020304" pitchFamily="18" charset="0"/>
              </a:rPr>
              <a:t> </a:t>
            </a:r>
            <a:r>
              <a:rPr lang="en-US" altLang="en-US" sz="2800">
                <a:solidFill>
                  <a:schemeClr val="bg1"/>
                </a:solidFill>
                <a:latin typeface="Times New Roman" panose="02020603050405020304" pitchFamily="18" charset="0"/>
              </a:rPr>
              <a:t>plans. </a:t>
            </a:r>
          </a:p>
          <a:p>
            <a:pPr eaLnBrk="1" hangingPunct="1"/>
            <a:r>
              <a:rPr lang="en-US" altLang="en-US" sz="2800">
                <a:solidFill>
                  <a:schemeClr val="bg1"/>
                </a:solidFill>
                <a:latin typeface="Times New Roman" panose="02020603050405020304" pitchFamily="18" charset="0"/>
              </a:rPr>
              <a:t>As God was using Daniel to minister in Nebuchadnezzar’s court, Ezekiel was ministering to the other exiled Jews. </a:t>
            </a:r>
          </a:p>
          <a:p>
            <a:pPr eaLnBrk="1" hangingPunct="1"/>
            <a:endParaRPr lang="en-US" altLang="en-US" sz="2400">
              <a:solidFill>
                <a:schemeClr val="bg1"/>
              </a:solidFill>
              <a:latin typeface="Times New Roman" panose="02020603050405020304" pitchFamily="18" charset="0"/>
            </a:endParaRPr>
          </a:p>
          <a:p>
            <a:pPr eaLnBrk="1" hangingPunct="1"/>
            <a:endParaRPr lang="en-US" altLang="en-US" sz="2400">
              <a:solidFill>
                <a:schemeClr val="bg1"/>
              </a:solidFill>
              <a:latin typeface="Times New Roman" panose="02020603050405020304" pitchFamily="18" charset="0"/>
            </a:endParaRPr>
          </a:p>
          <a:p>
            <a:pPr eaLnBrk="1" hangingPunct="1"/>
            <a:endParaRPr lang="en-US" altLang="en-US" sz="2400"/>
          </a:p>
        </p:txBody>
      </p:sp>
      <p:pic>
        <p:nvPicPr>
          <p:cNvPr id="31752" name="Picture 8" descr="Temple%2BMount%2Bin%2BJerusa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143000"/>
            <a:ext cx="4572000" cy="29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52"/>
                                        </p:tgtEl>
                                        <p:attrNameLst>
                                          <p:attrName>style.visibility</p:attrName>
                                        </p:attrNameLst>
                                      </p:cBhvr>
                                      <p:to>
                                        <p:strVal val="visible"/>
                                      </p:to>
                                    </p:set>
                                    <p:anim calcmode="lin" valueType="num">
                                      <p:cBhvr additive="base">
                                        <p:cTn id="7" dur="500" fill="hold"/>
                                        <p:tgtEl>
                                          <p:spTgt spid="31752"/>
                                        </p:tgtEl>
                                        <p:attrNameLst>
                                          <p:attrName>ppt_x</p:attrName>
                                        </p:attrNameLst>
                                      </p:cBhvr>
                                      <p:tavLst>
                                        <p:tav tm="0">
                                          <p:val>
                                            <p:strVal val="#ppt_x"/>
                                          </p:val>
                                        </p:tav>
                                        <p:tav tm="100000">
                                          <p:val>
                                            <p:strVal val="#ppt_x"/>
                                          </p:val>
                                        </p:tav>
                                      </p:tavLst>
                                    </p:anim>
                                    <p:anim calcmode="lin" valueType="num">
                                      <p:cBhvr additive="base">
                                        <p:cTn id="8" dur="500" fill="hold"/>
                                        <p:tgtEl>
                                          <p:spTgt spid="317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49">
                                            <p:txEl>
                                              <p:pRg st="1" end="1"/>
                                            </p:txEl>
                                          </p:spTgt>
                                        </p:tgtEl>
                                        <p:attrNameLst>
                                          <p:attrName>style.visibility</p:attrName>
                                        </p:attrNameLst>
                                      </p:cBhvr>
                                      <p:to>
                                        <p:strVal val="visible"/>
                                      </p:to>
                                    </p:set>
                                    <p:anim calcmode="lin" valueType="num">
                                      <p:cBhvr additive="base">
                                        <p:cTn id="13" dur="500" fill="hold"/>
                                        <p:tgtEl>
                                          <p:spTgt spid="3174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749">
                                            <p:txEl>
                                              <p:pRg st="2" end="2"/>
                                            </p:txEl>
                                          </p:spTgt>
                                        </p:tgtEl>
                                        <p:attrNameLst>
                                          <p:attrName>style.visibility</p:attrName>
                                        </p:attrNameLst>
                                      </p:cBhvr>
                                      <p:to>
                                        <p:strVal val="visible"/>
                                      </p:to>
                                    </p:set>
                                    <p:anim calcmode="lin" valueType="num">
                                      <p:cBhvr additive="base">
                                        <p:cTn id="19" dur="500" fill="hold"/>
                                        <p:tgtEl>
                                          <p:spTgt spid="3174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304800" y="0"/>
            <a:ext cx="4953000" cy="6858000"/>
          </a:xfrm>
        </p:spPr>
        <p:txBody>
          <a:bodyPr/>
          <a:lstStyle/>
          <a:p>
            <a:pPr eaLnBrk="1" hangingPunct="1"/>
            <a:r>
              <a:rPr lang="en-US" altLang="en-US" sz="2800">
                <a:solidFill>
                  <a:schemeClr val="bg1"/>
                </a:solidFill>
                <a:latin typeface="Times New Roman" panose="02020603050405020304" pitchFamily="18" charset="0"/>
              </a:rPr>
              <a:t>God often used prophets and contemporary events as a </a:t>
            </a:r>
            <a:r>
              <a:rPr lang="en-US" altLang="en-US" sz="2800" u="sng">
                <a:solidFill>
                  <a:srgbClr val="FFFF00"/>
                </a:solidFill>
                <a:latin typeface="Times New Roman" panose="02020603050405020304" pitchFamily="18" charset="0"/>
              </a:rPr>
              <a:t>representation</a:t>
            </a:r>
            <a:r>
              <a:rPr lang="en-US" altLang="en-US" sz="2800">
                <a:solidFill>
                  <a:schemeClr val="bg1"/>
                </a:solidFill>
                <a:latin typeface="Times New Roman" panose="02020603050405020304" pitchFamily="18" charset="0"/>
              </a:rPr>
              <a:t> of things to come. Sometimes a prophet was told not to marry (Jeremiah) or to marry an unfaithful wife (Hosea) in order to show Israel’s rejection of God’s laws.</a:t>
            </a:r>
          </a:p>
          <a:p>
            <a:pPr eaLnBrk="1" hangingPunct="1"/>
            <a:r>
              <a:rPr lang="en-US" altLang="en-US" sz="2800">
                <a:solidFill>
                  <a:schemeClr val="bg1"/>
                </a:solidFill>
                <a:latin typeface="Times New Roman" panose="02020603050405020304" pitchFamily="18" charset="0"/>
              </a:rPr>
              <a:t>As Shadrach, Meshach, Abed-nego, and Daniel were delivered from the furnace and the lions’ den, so </a:t>
            </a:r>
            <a:r>
              <a:rPr lang="en-US" altLang="en-US" sz="2800">
                <a:solidFill>
                  <a:srgbClr val="FFFF00"/>
                </a:solidFill>
                <a:latin typeface="Times New Roman" panose="02020603050405020304" pitchFamily="18" charset="0"/>
              </a:rPr>
              <a:t>will</a:t>
            </a:r>
            <a:r>
              <a:rPr lang="en-US" altLang="en-US" sz="2800">
                <a:solidFill>
                  <a:schemeClr val="bg1"/>
                </a:solidFill>
                <a:latin typeface="Times New Roman" panose="02020603050405020304" pitchFamily="18" charset="0"/>
              </a:rPr>
              <a:t> Israel be delivered from ultimate </a:t>
            </a:r>
            <a:r>
              <a:rPr lang="en-US" altLang="en-US" sz="2800" u="sng">
                <a:solidFill>
                  <a:srgbClr val="FFFF00"/>
                </a:solidFill>
                <a:latin typeface="Times New Roman" panose="02020603050405020304" pitchFamily="18" charset="0"/>
              </a:rPr>
              <a:t>destruction</a:t>
            </a:r>
            <a:r>
              <a:rPr lang="en-US" altLang="en-US" sz="2800">
                <a:solidFill>
                  <a:schemeClr val="bg1"/>
                </a:solidFill>
                <a:latin typeface="Times New Roman" panose="02020603050405020304" pitchFamily="18" charset="0"/>
              </a:rPr>
              <a:t>.</a:t>
            </a:r>
          </a:p>
        </p:txBody>
      </p:sp>
      <p:pic>
        <p:nvPicPr>
          <p:cNvPr id="28679" name="Picture 7" descr="The%20Prophet%20Jeremiah-1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04800"/>
            <a:ext cx="34861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additive="base">
                                        <p:cTn id="7" dur="500" fill="hold"/>
                                        <p:tgtEl>
                                          <p:spTgt spid="28679"/>
                                        </p:tgtEl>
                                        <p:attrNameLst>
                                          <p:attrName>ppt_x</p:attrName>
                                        </p:attrNameLst>
                                      </p:cBhvr>
                                      <p:tavLst>
                                        <p:tav tm="0">
                                          <p:val>
                                            <p:strVal val="#ppt_x"/>
                                          </p:val>
                                        </p:tav>
                                        <p:tav tm="100000">
                                          <p:val>
                                            <p:strVal val="#ppt_x"/>
                                          </p:val>
                                        </p:tav>
                                      </p:tavLst>
                                    </p:anim>
                                    <p:anim calcmode="lin" valueType="num">
                                      <p:cBhvr additive="base">
                                        <p:cTn id="8" dur="500" fill="hold"/>
                                        <p:tgtEl>
                                          <p:spTgt spid="2867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Grp="1" noChangeArrowheads="1"/>
          </p:cNvSpPr>
          <p:nvPr>
            <p:ph type="body" sz="half" idx="1"/>
          </p:nvPr>
        </p:nvSpPr>
        <p:spPr>
          <a:xfrm>
            <a:off x="457200" y="76200"/>
            <a:ext cx="4419600" cy="6781800"/>
          </a:xfrm>
        </p:spPr>
        <p:txBody>
          <a:bodyPr/>
          <a:lstStyle/>
          <a:p>
            <a:pPr eaLnBrk="1" hangingPunct="1">
              <a:lnSpc>
                <a:spcPct val="90000"/>
              </a:lnSpc>
            </a:pPr>
            <a:r>
              <a:rPr lang="en-US" altLang="en-US" sz="2800">
                <a:solidFill>
                  <a:schemeClr val="bg1"/>
                </a:solidFill>
                <a:latin typeface="Times New Roman" panose="02020603050405020304" pitchFamily="18" charset="0"/>
              </a:rPr>
              <a:t>Some have wondered why Daniel was not </a:t>
            </a:r>
            <a:r>
              <a:rPr lang="en-US" altLang="en-US" sz="2800" u="sng">
                <a:solidFill>
                  <a:srgbClr val="FFFF00"/>
                </a:solidFill>
                <a:latin typeface="Times New Roman" panose="02020603050405020304" pitchFamily="18" charset="0"/>
              </a:rPr>
              <a:t>present</a:t>
            </a:r>
            <a:r>
              <a:rPr lang="en-US" altLang="en-US" sz="2800">
                <a:solidFill>
                  <a:srgbClr val="FFFF00"/>
                </a:solidFill>
                <a:latin typeface="Times New Roman" panose="02020603050405020304" pitchFamily="18" charset="0"/>
              </a:rPr>
              <a:t> </a:t>
            </a:r>
            <a:r>
              <a:rPr lang="en-US" altLang="en-US" sz="2800">
                <a:solidFill>
                  <a:schemeClr val="bg1"/>
                </a:solidFill>
                <a:latin typeface="Times New Roman" panose="02020603050405020304" pitchFamily="18" charset="0"/>
              </a:rPr>
              <a:t>in the fiery furnace story. Daniel may have been out of the area on official business. Daniel’s absence could represent the Christian Jews who will be raptured before the Tribulation period. </a:t>
            </a:r>
          </a:p>
          <a:p>
            <a:pPr eaLnBrk="1" hangingPunct="1">
              <a:lnSpc>
                <a:spcPct val="90000"/>
              </a:lnSpc>
            </a:pPr>
            <a:r>
              <a:rPr lang="en-US" altLang="en-US" sz="2800">
                <a:solidFill>
                  <a:srgbClr val="FFFF00"/>
                </a:solidFill>
                <a:latin typeface="Times New Roman" panose="02020603050405020304" pitchFamily="18" charset="0"/>
              </a:rPr>
              <a:t>It could be King Nebuchadnezzar did not want Daniel present since both would know the meaning and defiance of the great statue.</a:t>
            </a:r>
          </a:p>
          <a:p>
            <a:pPr eaLnBrk="1" hangingPunct="1">
              <a:lnSpc>
                <a:spcPct val="90000"/>
              </a:lnSpc>
            </a:pPr>
            <a:endParaRPr lang="en-US" altLang="en-US" sz="2800"/>
          </a:p>
        </p:txBody>
      </p:sp>
      <p:pic>
        <p:nvPicPr>
          <p:cNvPr id="36875" name="Picture 11" descr="mormon-jesus-christ-Second-Com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914400"/>
            <a:ext cx="3552825"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75"/>
                                        </p:tgtEl>
                                        <p:attrNameLst>
                                          <p:attrName>style.visibility</p:attrName>
                                        </p:attrNameLst>
                                      </p:cBhvr>
                                      <p:to>
                                        <p:strVal val="visible"/>
                                      </p:to>
                                    </p:set>
                                    <p:anim calcmode="lin" valueType="num">
                                      <p:cBhvr additive="base">
                                        <p:cTn id="7" dur="500" fill="hold"/>
                                        <p:tgtEl>
                                          <p:spTgt spid="36875"/>
                                        </p:tgtEl>
                                        <p:attrNameLst>
                                          <p:attrName>ppt_x</p:attrName>
                                        </p:attrNameLst>
                                      </p:cBhvr>
                                      <p:tavLst>
                                        <p:tav tm="0">
                                          <p:val>
                                            <p:strVal val="#ppt_x"/>
                                          </p:val>
                                        </p:tav>
                                        <p:tav tm="100000">
                                          <p:val>
                                            <p:strVal val="#ppt_x"/>
                                          </p:val>
                                        </p:tav>
                                      </p:tavLst>
                                    </p:anim>
                                    <p:anim calcmode="lin" valueType="num">
                                      <p:cBhvr additive="base">
                                        <p:cTn id="8" dur="500" fill="hold"/>
                                        <p:tgtEl>
                                          <p:spTgt spid="3687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9">
                                            <p:txEl>
                                              <p:pRg st="0" end="0"/>
                                            </p:txEl>
                                          </p:spTgt>
                                        </p:tgtEl>
                                        <p:attrNameLst>
                                          <p:attrName>style.visibility</p:attrName>
                                        </p:attrNameLst>
                                      </p:cBhvr>
                                      <p:to>
                                        <p:strVal val="visible"/>
                                      </p:to>
                                    </p:set>
                                    <p:anim calcmode="lin" valueType="num">
                                      <p:cBhvr additive="base">
                                        <p:cTn id="13" dur="500" fill="hold"/>
                                        <p:tgtEl>
                                          <p:spTgt spid="3686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9">
                                            <p:txEl>
                                              <p:pRg st="1" end="1"/>
                                            </p:txEl>
                                          </p:spTgt>
                                        </p:tgtEl>
                                        <p:attrNameLst>
                                          <p:attrName>style.visibility</p:attrName>
                                        </p:attrNameLst>
                                      </p:cBhvr>
                                      <p:to>
                                        <p:strVal val="visible"/>
                                      </p:to>
                                    </p:set>
                                    <p:anim calcmode="lin" valueType="num">
                                      <p:cBhvr additive="base">
                                        <p:cTn id="19" dur="500" fill="hold"/>
                                        <p:tgtEl>
                                          <p:spTgt spid="3686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457200"/>
            <a:ext cx="4114800" cy="5668963"/>
          </a:xfrm>
        </p:spPr>
        <p:txBody>
          <a:bodyPr/>
          <a:lstStyle/>
          <a:p>
            <a:r>
              <a:rPr lang="en-US" altLang="en-US" sz="2800">
                <a:solidFill>
                  <a:schemeClr val="bg1"/>
                </a:solidFill>
                <a:latin typeface="Times New Roman" panose="02020603050405020304" pitchFamily="18" charset="0"/>
              </a:rPr>
              <a:t>Shadrach, Meshach, and Abed-nego could represent the 144,000 Christian Jews who will be delivered from the trials of the Great Tribulation. </a:t>
            </a:r>
          </a:p>
          <a:p>
            <a:endParaRPr lang="en-US" altLang="en-US" sz="2800"/>
          </a:p>
        </p:txBody>
      </p:sp>
      <p:pic>
        <p:nvPicPr>
          <p:cNvPr id="5" name="Picture 11" descr="mormon-jesus-christ-Second-Comi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00600" y="650875"/>
            <a:ext cx="3621088"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nvPr>
        </p:nvSpPr>
        <p:spPr>
          <a:xfrm>
            <a:off x="304800" y="0"/>
            <a:ext cx="4419600" cy="6858000"/>
          </a:xfrm>
        </p:spPr>
        <p:txBody>
          <a:bodyPr/>
          <a:lstStyle/>
          <a:p>
            <a:pPr eaLnBrk="1" hangingPunct="1"/>
            <a:r>
              <a:rPr lang="en-US" altLang="en-US" sz="2800">
                <a:solidFill>
                  <a:schemeClr val="bg1"/>
                </a:solidFill>
                <a:latin typeface="Times New Roman" panose="02020603050405020304" pitchFamily="18" charset="0"/>
              </a:rPr>
              <a:t>It is difficult to know whether King Nebuchadnezzar had a </a:t>
            </a:r>
            <a:r>
              <a:rPr lang="en-US" altLang="en-US" sz="2800" u="sng">
                <a:solidFill>
                  <a:srgbClr val="FFFF00"/>
                </a:solidFill>
                <a:latin typeface="Times New Roman" panose="02020603050405020304" pitchFamily="18" charset="0"/>
              </a:rPr>
              <a:t>heart rendering</a:t>
            </a:r>
            <a:r>
              <a:rPr lang="en-US" altLang="en-US" sz="2800">
                <a:solidFill>
                  <a:schemeClr val="bg1"/>
                </a:solidFill>
                <a:latin typeface="Times New Roman" panose="02020603050405020304" pitchFamily="18" charset="0"/>
              </a:rPr>
              <a:t> change and accepted the God of Israel or if he only experienced a cognitive knowledge of God. </a:t>
            </a:r>
          </a:p>
          <a:p>
            <a:pPr eaLnBrk="1" hangingPunct="1"/>
            <a:r>
              <a:rPr lang="en-US" altLang="en-US" sz="2800">
                <a:solidFill>
                  <a:schemeClr val="bg1"/>
                </a:solidFill>
                <a:latin typeface="Times New Roman" panose="02020603050405020304" pitchFamily="18" charset="0"/>
              </a:rPr>
              <a:t>Romans 14:11 states, “…As I live, says the Lord, every knee shall bow to me, and every tongue shall give praise to God.”</a:t>
            </a:r>
          </a:p>
        </p:txBody>
      </p:sp>
      <p:pic>
        <p:nvPicPr>
          <p:cNvPr id="29702" name="Picture 6" descr="mormon-jesus-christ-Second-Coming"/>
          <p:cNvPicPr>
            <a:picLocks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5181600" y="457200"/>
            <a:ext cx="3621088"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additive="base">
                                        <p:cTn id="7" dur="500" fill="hold"/>
                                        <p:tgtEl>
                                          <p:spTgt spid="29702"/>
                                        </p:tgtEl>
                                        <p:attrNameLst>
                                          <p:attrName>ppt_x</p:attrName>
                                        </p:attrNameLst>
                                      </p:cBhvr>
                                      <p:tavLst>
                                        <p:tav tm="0">
                                          <p:val>
                                            <p:strVal val="#ppt_x"/>
                                          </p:val>
                                        </p:tav>
                                        <p:tav tm="100000">
                                          <p:val>
                                            <p:strVal val="#ppt_x"/>
                                          </p:val>
                                        </p:tav>
                                      </p:tavLst>
                                    </p:anim>
                                    <p:anim calcmode="lin" valueType="num">
                                      <p:cBhvr additive="base">
                                        <p:cTn id="8"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additive="base">
                                        <p:cTn id="13"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699">
                                            <p:txEl>
                                              <p:pRg st="1" end="1"/>
                                            </p:txEl>
                                          </p:spTgt>
                                        </p:tgtEl>
                                        <p:attrNameLst>
                                          <p:attrName>style.visibility</p:attrName>
                                        </p:attrNameLst>
                                      </p:cBhvr>
                                      <p:to>
                                        <p:strVal val="visible"/>
                                      </p:to>
                                    </p:set>
                                    <p:anim calcmode="lin" valueType="num">
                                      <p:cBhvr additive="base">
                                        <p:cTn id="19"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body" sz="half" idx="1"/>
          </p:nvPr>
        </p:nvSpPr>
        <p:spPr>
          <a:xfrm>
            <a:off x="381000" y="152400"/>
            <a:ext cx="4343400" cy="6553200"/>
          </a:xfrm>
        </p:spPr>
        <p:txBody>
          <a:bodyPr/>
          <a:lstStyle/>
          <a:p>
            <a:pPr eaLnBrk="1" hangingPunct="1">
              <a:defRPr/>
            </a:pPr>
            <a:r>
              <a:rPr lang="en-US" altLang="en-US" sz="2800" dirty="0">
                <a:solidFill>
                  <a:schemeClr val="bg1"/>
                </a:solidFill>
                <a:latin typeface="Times New Roman" panose="02020603050405020304" pitchFamily="18" charset="0"/>
              </a:rPr>
              <a:t>Deuteronomy 31:6 was reminding the Jews that, “He (the Lord God) will not </a:t>
            </a:r>
            <a:r>
              <a:rPr lang="en-US" altLang="en-US" sz="2800" u="sng" dirty="0">
                <a:solidFill>
                  <a:srgbClr val="FFFF00"/>
                </a:solidFill>
                <a:latin typeface="Times New Roman" panose="02020603050405020304" pitchFamily="18" charset="0"/>
              </a:rPr>
              <a:t>fail</a:t>
            </a:r>
            <a:r>
              <a:rPr lang="en-US" altLang="en-US" sz="2800" dirty="0">
                <a:solidFill>
                  <a:srgbClr val="FFFF00"/>
                </a:solidFill>
                <a:latin typeface="Times New Roman" panose="02020603050405020304" pitchFamily="18" charset="0"/>
              </a:rPr>
              <a:t> </a:t>
            </a:r>
            <a:r>
              <a:rPr lang="en-US" altLang="en-US" sz="2800" dirty="0">
                <a:solidFill>
                  <a:schemeClr val="bg1"/>
                </a:solidFill>
                <a:latin typeface="Times New Roman" panose="02020603050405020304" pitchFamily="18" charset="0"/>
              </a:rPr>
              <a:t>you (</a:t>
            </a:r>
            <a:r>
              <a:rPr lang="en-US" altLang="en-US" sz="2800" i="1" dirty="0">
                <a:solidFill>
                  <a:schemeClr val="bg1"/>
                </a:solidFill>
                <a:latin typeface="Times New Roman" panose="02020603050405020304" pitchFamily="18" charset="0"/>
              </a:rPr>
              <a:t>them)</a:t>
            </a:r>
            <a:r>
              <a:rPr lang="en-US" altLang="en-US" sz="2800" dirty="0">
                <a:solidFill>
                  <a:schemeClr val="bg1"/>
                </a:solidFill>
                <a:latin typeface="Times New Roman" panose="02020603050405020304" pitchFamily="18" charset="0"/>
              </a:rPr>
              <a:t> or forsake you </a:t>
            </a:r>
            <a:r>
              <a:rPr lang="en-US" altLang="en-US" sz="2800" i="1" dirty="0">
                <a:solidFill>
                  <a:schemeClr val="bg1"/>
                </a:solidFill>
                <a:latin typeface="Times New Roman" panose="02020603050405020304" pitchFamily="18" charset="0"/>
              </a:rPr>
              <a:t>(them).”</a:t>
            </a:r>
          </a:p>
          <a:p>
            <a:pPr eaLnBrk="1" hangingPunct="1">
              <a:defRPr/>
            </a:pPr>
            <a:r>
              <a:rPr lang="en-US" altLang="en-US" sz="2800" dirty="0">
                <a:solidFill>
                  <a:schemeClr val="bg1"/>
                </a:solidFill>
                <a:latin typeface="Times New Roman" panose="02020603050405020304" pitchFamily="18" charset="0"/>
              </a:rPr>
              <a:t>God was </a:t>
            </a:r>
            <a:r>
              <a:rPr lang="en-US" altLang="en-US" sz="2800" u="sng" dirty="0">
                <a:solidFill>
                  <a:srgbClr val="FFFF00"/>
                </a:solidFill>
                <a:latin typeface="Times New Roman" panose="02020603050405020304" pitchFamily="18" charset="0"/>
              </a:rPr>
              <a:t>encouraging</a:t>
            </a:r>
            <a:r>
              <a:rPr lang="en-US" altLang="en-US" sz="2800" dirty="0">
                <a:solidFill>
                  <a:srgbClr val="FFFF00"/>
                </a:solidFill>
                <a:latin typeface="Times New Roman" panose="02020603050405020304" pitchFamily="18" charset="0"/>
              </a:rPr>
              <a:t> </a:t>
            </a:r>
            <a:r>
              <a:rPr lang="en-US" altLang="en-US" sz="2800" dirty="0">
                <a:solidFill>
                  <a:schemeClr val="bg1"/>
                </a:solidFill>
                <a:latin typeface="Times New Roman" panose="02020603050405020304" pitchFamily="18" charset="0"/>
              </a:rPr>
              <a:t>Israel and reminding them of His unfailing love and His ultimate plan for their future.</a:t>
            </a:r>
          </a:p>
          <a:p>
            <a:pPr marL="0" indent="0" eaLnBrk="1" hangingPunct="1">
              <a:buFontTx/>
              <a:buNone/>
              <a:defRPr/>
            </a:pPr>
            <a:r>
              <a:rPr lang="en-US" altLang="en-US" sz="2800" dirty="0">
                <a:solidFill>
                  <a:srgbClr val="FFFF00"/>
                </a:solidFill>
                <a:latin typeface="Times New Roman" panose="02020603050405020304" pitchFamily="18" charset="0"/>
              </a:rPr>
              <a:t>End-----</a:t>
            </a:r>
          </a:p>
          <a:p>
            <a:pPr eaLnBrk="1" hangingPunct="1">
              <a:defRPr/>
            </a:pPr>
            <a:endParaRPr lang="en-US" altLang="en-US" sz="2800" dirty="0"/>
          </a:p>
        </p:txBody>
      </p:sp>
      <p:pic>
        <p:nvPicPr>
          <p:cNvPr id="39944" name="Picture 8" descr="heavenandea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762000"/>
            <a:ext cx="40576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944"/>
                                        </p:tgtEl>
                                        <p:attrNameLst>
                                          <p:attrName>style.visibility</p:attrName>
                                        </p:attrNameLst>
                                      </p:cBhvr>
                                      <p:to>
                                        <p:strVal val="visible"/>
                                      </p:to>
                                    </p:set>
                                    <p:anim calcmode="lin" valueType="num">
                                      <p:cBhvr additive="base">
                                        <p:cTn id="7" dur="500" fill="hold"/>
                                        <p:tgtEl>
                                          <p:spTgt spid="39944"/>
                                        </p:tgtEl>
                                        <p:attrNameLst>
                                          <p:attrName>ppt_x</p:attrName>
                                        </p:attrNameLst>
                                      </p:cBhvr>
                                      <p:tavLst>
                                        <p:tav tm="0">
                                          <p:val>
                                            <p:strVal val="#ppt_x"/>
                                          </p:val>
                                        </p:tav>
                                        <p:tav tm="100000">
                                          <p:val>
                                            <p:strVal val="#ppt_x"/>
                                          </p:val>
                                        </p:tav>
                                      </p:tavLst>
                                    </p:anim>
                                    <p:anim calcmode="lin" valueType="num">
                                      <p:cBhvr additive="base">
                                        <p:cTn id="8" dur="500" fill="hold"/>
                                        <p:tgtEl>
                                          <p:spTgt spid="3994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41">
                                            <p:txEl>
                                              <p:pRg st="0" end="0"/>
                                            </p:txEl>
                                          </p:spTgt>
                                        </p:tgtEl>
                                        <p:attrNameLst>
                                          <p:attrName>style.visibility</p:attrName>
                                        </p:attrNameLst>
                                      </p:cBhvr>
                                      <p:to>
                                        <p:strVal val="visible"/>
                                      </p:to>
                                    </p:set>
                                    <p:anim calcmode="lin" valueType="num">
                                      <p:cBhvr additive="base">
                                        <p:cTn id="13" dur="500" fill="hold"/>
                                        <p:tgtEl>
                                          <p:spTgt spid="3994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41">
                                            <p:txEl>
                                              <p:pRg st="1" end="1"/>
                                            </p:txEl>
                                          </p:spTgt>
                                        </p:tgtEl>
                                        <p:attrNameLst>
                                          <p:attrName>style.visibility</p:attrName>
                                        </p:attrNameLst>
                                      </p:cBhvr>
                                      <p:to>
                                        <p:strVal val="visible"/>
                                      </p:to>
                                    </p:set>
                                    <p:anim calcmode="lin" valueType="num">
                                      <p:cBhvr additive="base">
                                        <p:cTn id="19" dur="500" fill="hold"/>
                                        <p:tgtEl>
                                          <p:spTgt spid="3994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41">
                                            <p:txEl>
                                              <p:pRg st="2" end="2"/>
                                            </p:txEl>
                                          </p:spTgt>
                                        </p:tgtEl>
                                        <p:attrNameLst>
                                          <p:attrName>style.visibility</p:attrName>
                                        </p:attrNameLst>
                                      </p:cBhvr>
                                      <p:to>
                                        <p:strVal val="visible"/>
                                      </p:to>
                                    </p:set>
                                    <p:anim calcmode="lin" valueType="num">
                                      <p:cBhvr additive="base">
                                        <p:cTn id="25" dur="500" fill="hold"/>
                                        <p:tgtEl>
                                          <p:spTgt spid="3994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4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533400"/>
            <a:ext cx="8305800" cy="5287963"/>
          </a:xfrm>
        </p:spPr>
        <p:txBody>
          <a:bodyPr/>
          <a:lstStyle/>
          <a:p>
            <a:pPr marL="0" indent="0">
              <a:buFontTx/>
              <a:buNone/>
              <a:defRPr/>
            </a:pPr>
            <a:r>
              <a:rPr lang="en-US" sz="2800" dirty="0">
                <a:solidFill>
                  <a:schemeClr val="bg1"/>
                </a:solidFill>
                <a:latin typeface="Times New Roman" panose="02020603050405020304" pitchFamily="18" charset="0"/>
                <a:cs typeface="Times New Roman" panose="02020603050405020304" pitchFamily="18" charset="0"/>
              </a:rPr>
              <a:t>Genesis 16:9</a:t>
            </a:r>
          </a:p>
          <a:p>
            <a:pPr>
              <a:defRPr/>
            </a:pPr>
            <a:r>
              <a:rPr lang="en-US" sz="2800" dirty="0">
                <a:solidFill>
                  <a:schemeClr val="bg1"/>
                </a:solidFill>
                <a:latin typeface="Times New Roman" panose="02020603050405020304" pitchFamily="18" charset="0"/>
                <a:cs typeface="Times New Roman" panose="02020603050405020304" pitchFamily="18" charset="0"/>
              </a:rPr>
              <a:t>Then the angel of the Lord said to her, "Return to your mistress, and submit yourself to her authority." 10Moreover, the angel of the Lord said to her, "I will greatly multiply your descendants so that they will be too many to count." [</a:t>
            </a:r>
            <a:r>
              <a:rPr lang="en-US" sz="2800" dirty="0">
                <a:solidFill>
                  <a:schemeClr val="bg1"/>
                </a:solidFill>
                <a:latin typeface="Times New Roman" panose="02020603050405020304" pitchFamily="18" charset="0"/>
                <a:cs typeface="Times New Roman" panose="02020603050405020304" pitchFamily="18" charset="0"/>
                <a:hlinkClick r:id="rId2" action="ppaction://hlinksldjump"/>
              </a:rPr>
              <a:t>*</a:t>
            </a:r>
            <a:r>
              <a:rPr lang="en-US" sz="2800" dirty="0">
                <a:solidFill>
                  <a:schemeClr val="bg1"/>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sz="half" idx="1"/>
          </p:nvPr>
        </p:nvSpPr>
        <p:spPr>
          <a:xfrm>
            <a:off x="685800" y="609600"/>
            <a:ext cx="8077200" cy="5516563"/>
          </a:xfrm>
        </p:spPr>
        <p:txBody>
          <a:bodyPr/>
          <a:lstStyle/>
          <a:p>
            <a:pPr marL="0" indent="0">
              <a:buFontTx/>
              <a:buNone/>
              <a:defRPr/>
            </a:pPr>
            <a:r>
              <a:rPr lang="en-US" altLang="en-US" sz="2800" dirty="0">
                <a:solidFill>
                  <a:schemeClr val="bg1"/>
                </a:solidFill>
                <a:latin typeface="Times New Roman" panose="02020603050405020304" pitchFamily="18" charset="0"/>
                <a:cs typeface="Times New Roman" panose="02020603050405020304" pitchFamily="18" charset="0"/>
              </a:rPr>
              <a:t>Daniel 2</a:t>
            </a:r>
          </a:p>
          <a:p>
            <a:pPr>
              <a:defRPr/>
            </a:pPr>
            <a:r>
              <a:rPr lang="en-US" altLang="en-US" sz="2800" dirty="0">
                <a:solidFill>
                  <a:schemeClr val="bg1"/>
                </a:solidFill>
                <a:latin typeface="Times New Roman" panose="02020603050405020304" pitchFamily="18" charset="0"/>
                <a:cs typeface="Times New Roman" panose="02020603050405020304" pitchFamily="18" charset="0"/>
              </a:rPr>
              <a:t>37 You, O king, are the king of kings, to whom the God of heaven has given the kingdom, the power, the strength and the glory; 38 and wherever the sons of men dwell, or the beasts of the field, or the birds of the sky, He has given them into your hand and has caused you to rule over them all. You are the head of gold. 39After you there will arise another kingdom inferior to you, then another third kingdom of bronze, which will rule over all the earth.[</a:t>
            </a:r>
            <a:r>
              <a:rPr lang="en-US" altLang="en-US" sz="2800" dirty="0">
                <a:solidFill>
                  <a:schemeClr val="bg1"/>
                </a:solidFill>
                <a:latin typeface="Times New Roman" panose="02020603050405020304" pitchFamily="18" charset="0"/>
                <a:cs typeface="Times New Roman" panose="02020603050405020304" pitchFamily="18" charset="0"/>
                <a:hlinkClick r:id="rId2" action="ppaction://hlinksldjump"/>
              </a:rPr>
              <a:t>*</a:t>
            </a:r>
            <a:r>
              <a:rPr lang="en-US" altLang="en-US" sz="2800" dirty="0">
                <a:solidFill>
                  <a:schemeClr val="bg1"/>
                </a:solidFill>
                <a:latin typeface="Times New Roman" panose="02020603050405020304" pitchFamily="18" charset="0"/>
                <a:cs typeface="Times New Roman" panose="02020603050405020304" pitchFamily="18" charset="0"/>
              </a:rPr>
              <a:t>]</a:t>
            </a:r>
          </a:p>
          <a:p>
            <a:pPr>
              <a:defRPr/>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Nebuchadnezzars%20Dream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24150" y="381000"/>
            <a:ext cx="3975100" cy="609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sz="half" idx="1"/>
          </p:nvPr>
        </p:nvSpPr>
        <p:spPr>
          <a:xfrm>
            <a:off x="304800" y="533400"/>
            <a:ext cx="4572000" cy="6019800"/>
          </a:xfrm>
        </p:spPr>
        <p:txBody>
          <a:bodyPr/>
          <a:lstStyle/>
          <a:p>
            <a:pPr eaLnBrk="1" hangingPunct="1">
              <a:lnSpc>
                <a:spcPct val="80000"/>
              </a:lnSpc>
              <a:buFontTx/>
              <a:buNone/>
            </a:pPr>
            <a:r>
              <a:rPr lang="en-US" altLang="en-US" sz="2800" b="1">
                <a:solidFill>
                  <a:schemeClr val="bg1"/>
                </a:solidFill>
                <a:latin typeface="Times New Roman" panose="02020603050405020304" pitchFamily="18" charset="0"/>
              </a:rPr>
              <a:t>Vs. 1</a:t>
            </a:r>
            <a:endParaRPr lang="en-US" altLang="en-US" sz="2800">
              <a:solidFill>
                <a:schemeClr val="bg1"/>
              </a:solidFill>
              <a:latin typeface="Times New Roman" panose="02020603050405020304" pitchFamily="18" charset="0"/>
            </a:endParaRPr>
          </a:p>
          <a:p>
            <a:pPr eaLnBrk="1" hangingPunct="1">
              <a:lnSpc>
                <a:spcPct val="80000"/>
              </a:lnSpc>
            </a:pPr>
            <a:r>
              <a:rPr lang="en-US" altLang="en-US" sz="2800">
                <a:solidFill>
                  <a:schemeClr val="bg1"/>
                </a:solidFill>
                <a:latin typeface="Times New Roman" panose="02020603050405020304" pitchFamily="18" charset="0"/>
              </a:rPr>
              <a:t>This image would have been </a:t>
            </a:r>
            <a:r>
              <a:rPr lang="en-US" altLang="en-US" sz="2800" u="sng">
                <a:solidFill>
                  <a:srgbClr val="FFFF00"/>
                </a:solidFill>
                <a:latin typeface="Times New Roman" panose="02020603050405020304" pitchFamily="18" charset="0"/>
              </a:rPr>
              <a:t>90</a:t>
            </a:r>
            <a:r>
              <a:rPr lang="en-US" altLang="en-US" sz="2800">
                <a:solidFill>
                  <a:schemeClr val="bg1"/>
                </a:solidFill>
                <a:latin typeface="Times New Roman" panose="02020603050405020304" pitchFamily="18" charset="0"/>
              </a:rPr>
              <a:t> feet high and </a:t>
            </a:r>
            <a:r>
              <a:rPr lang="en-US" altLang="en-US" sz="2800" u="sng">
                <a:solidFill>
                  <a:srgbClr val="FFFF00"/>
                </a:solidFill>
                <a:latin typeface="Times New Roman" panose="02020603050405020304" pitchFamily="18" charset="0"/>
              </a:rPr>
              <a:t>9</a:t>
            </a:r>
            <a:r>
              <a:rPr lang="en-US" altLang="en-US" sz="2800">
                <a:solidFill>
                  <a:schemeClr val="bg1"/>
                </a:solidFill>
                <a:latin typeface="Times New Roman" panose="02020603050405020304" pitchFamily="18" charset="0"/>
              </a:rPr>
              <a:t> feet wide. It could have been solid gold or wooden with a gold overlay. The image was set up on the plain of </a:t>
            </a:r>
            <a:r>
              <a:rPr lang="en-US" altLang="en-US" sz="2800" u="sng">
                <a:solidFill>
                  <a:srgbClr val="FFFF00"/>
                </a:solidFill>
                <a:latin typeface="Times New Roman" panose="02020603050405020304" pitchFamily="18" charset="0"/>
              </a:rPr>
              <a:t>Dura</a:t>
            </a:r>
            <a:r>
              <a:rPr lang="en-US" altLang="en-US" sz="2800">
                <a:solidFill>
                  <a:schemeClr val="bg1"/>
                </a:solidFill>
                <a:latin typeface="Times New Roman" panose="02020603050405020304" pitchFamily="18" charset="0"/>
              </a:rPr>
              <a:t> which was possibly a mound six miles southeast of Babylon.</a:t>
            </a:r>
          </a:p>
          <a:p>
            <a:pPr eaLnBrk="1" hangingPunct="1">
              <a:lnSpc>
                <a:spcPct val="80000"/>
              </a:lnSpc>
              <a:buFontTx/>
              <a:buNone/>
            </a:pPr>
            <a:endParaRPr lang="en-US" altLang="en-US" sz="2800">
              <a:solidFill>
                <a:schemeClr val="bg1"/>
              </a:solidFill>
              <a:latin typeface="Times New Roman" panose="02020603050405020304" pitchFamily="18" charset="0"/>
            </a:endParaRPr>
          </a:p>
        </p:txBody>
      </p:sp>
      <p:pic>
        <p:nvPicPr>
          <p:cNvPr id="4" name="Picture 9" descr="nebuchadnezzar_golden-stat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76200"/>
            <a:ext cx="3505200" cy="415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abyl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933825"/>
            <a:ext cx="38862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171">
                                            <p:txEl>
                                              <p:pRg st="1" end="1"/>
                                            </p:txEl>
                                          </p:spTgt>
                                        </p:tgtEl>
                                        <p:attrNameLst>
                                          <p:attrName>style.visibility</p:attrName>
                                        </p:attrNameLst>
                                      </p:cBhvr>
                                      <p:to>
                                        <p:strVal val="visible"/>
                                      </p:to>
                                    </p:set>
                                    <p:anim calcmode="lin" valueType="num">
                                      <p:cBhvr additive="base">
                                        <p:cTn id="24"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0"/>
            <a:ext cx="4572000" cy="6858000"/>
          </a:xfrm>
        </p:spPr>
        <p:txBody>
          <a:bodyPr/>
          <a:lstStyle/>
          <a:p>
            <a:r>
              <a:rPr lang="en-US" altLang="en-US" sz="2800">
                <a:solidFill>
                  <a:schemeClr val="bg1"/>
                </a:solidFill>
                <a:latin typeface="Times New Roman" panose="02020603050405020304" pitchFamily="18" charset="0"/>
              </a:rPr>
              <a:t>The nature of this image is very interesting in light of the image in chapter 2. </a:t>
            </a:r>
          </a:p>
          <a:p>
            <a:r>
              <a:rPr lang="en-US" altLang="en-US" sz="2800">
                <a:solidFill>
                  <a:schemeClr val="bg1"/>
                </a:solidFill>
                <a:latin typeface="Times New Roman" panose="02020603050405020304" pitchFamily="18" charset="0"/>
              </a:rPr>
              <a:t>Nebuchadnezzar’s dream portrayed a great statue of which the </a:t>
            </a:r>
            <a:r>
              <a:rPr lang="en-US" altLang="en-US" sz="2800" u="sng">
                <a:solidFill>
                  <a:srgbClr val="FFFF00"/>
                </a:solidFill>
                <a:latin typeface="Times New Roman" panose="02020603050405020304" pitchFamily="18" charset="0"/>
              </a:rPr>
              <a:t>head</a:t>
            </a:r>
            <a:r>
              <a:rPr lang="en-US" altLang="en-US" sz="2800">
                <a:solidFill>
                  <a:srgbClr val="FFFF00"/>
                </a:solidFill>
                <a:latin typeface="Times New Roman" panose="02020603050405020304" pitchFamily="18" charset="0"/>
              </a:rPr>
              <a:t> </a:t>
            </a:r>
            <a:r>
              <a:rPr lang="en-US" altLang="en-US" sz="2800">
                <a:solidFill>
                  <a:schemeClr val="bg1"/>
                </a:solidFill>
                <a:latin typeface="Times New Roman" panose="02020603050405020304" pitchFamily="18" charset="0"/>
              </a:rPr>
              <a:t>was made of Gold. </a:t>
            </a:r>
          </a:p>
          <a:p>
            <a:r>
              <a:rPr lang="en-US" altLang="en-US" sz="2800">
                <a:solidFill>
                  <a:schemeClr val="bg1"/>
                </a:solidFill>
                <a:latin typeface="Times New Roman" panose="02020603050405020304" pitchFamily="18" charset="0"/>
              </a:rPr>
              <a:t>In the interpretation of the dream, Daniel explained the head of gold represented King Nebuchadnezzar. </a:t>
            </a:r>
          </a:p>
          <a:p>
            <a:r>
              <a:rPr lang="en-US" altLang="en-US" sz="2800">
                <a:solidFill>
                  <a:schemeClr val="bg1"/>
                </a:solidFill>
                <a:latin typeface="Times New Roman" panose="02020603050405020304" pitchFamily="18" charset="0"/>
              </a:rPr>
              <a:t>Daniel also explained Nebuchadnezzar’s empire would </a:t>
            </a:r>
            <a:r>
              <a:rPr lang="en-US" altLang="en-US" sz="2800" u="sng">
                <a:solidFill>
                  <a:srgbClr val="FFFF00"/>
                </a:solidFill>
                <a:latin typeface="Times New Roman" panose="02020603050405020304" pitchFamily="18" charset="0"/>
              </a:rPr>
              <a:t>not last</a:t>
            </a:r>
            <a:r>
              <a:rPr lang="en-US" altLang="en-US" sz="2800">
                <a:solidFill>
                  <a:schemeClr val="bg1"/>
                </a:solidFill>
                <a:latin typeface="Times New Roman" panose="02020603050405020304" pitchFamily="18" charset="0"/>
              </a:rPr>
              <a:t> but would </a:t>
            </a:r>
            <a:r>
              <a:rPr lang="en-US" altLang="en-US" sz="2800">
                <a:solidFill>
                  <a:srgbClr val="FFFF00"/>
                </a:solidFill>
                <a:latin typeface="Times New Roman" panose="02020603050405020304" pitchFamily="18" charset="0"/>
              </a:rPr>
              <a:t>fall to</a:t>
            </a:r>
            <a:r>
              <a:rPr lang="en-US" altLang="en-US" sz="2800">
                <a:solidFill>
                  <a:schemeClr val="bg1"/>
                </a:solidFill>
                <a:latin typeface="Times New Roman" panose="02020603050405020304" pitchFamily="18" charset="0"/>
              </a:rPr>
              <a:t> another kingdom. </a:t>
            </a:r>
          </a:p>
          <a:p>
            <a:endParaRPr lang="en-US" altLang="en-US" sz="2800"/>
          </a:p>
        </p:txBody>
      </p:sp>
      <p:pic>
        <p:nvPicPr>
          <p:cNvPr id="4" name="Picture 9" descr="nebuchadnezzar_golden-stat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8838" y="7938"/>
            <a:ext cx="3205162" cy="380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Nebuchadnezzars%20Dream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898775"/>
            <a:ext cx="2560638" cy="392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body" sz="half" idx="1"/>
          </p:nvPr>
        </p:nvSpPr>
        <p:spPr>
          <a:xfrm>
            <a:off x="231775" y="244475"/>
            <a:ext cx="4572000" cy="6096000"/>
          </a:xfrm>
        </p:spPr>
        <p:txBody>
          <a:bodyPr/>
          <a:lstStyle/>
          <a:p>
            <a:pPr eaLnBrk="1" hangingPunct="1">
              <a:lnSpc>
                <a:spcPct val="90000"/>
              </a:lnSpc>
            </a:pPr>
            <a:r>
              <a:rPr lang="en-US" altLang="en-US" sz="2800">
                <a:solidFill>
                  <a:schemeClr val="bg1"/>
                </a:solidFill>
                <a:latin typeface="Times New Roman" panose="02020603050405020304" pitchFamily="18" charset="0"/>
              </a:rPr>
              <a:t>Nebuchadnezzar was a very </a:t>
            </a:r>
            <a:r>
              <a:rPr lang="en-US" altLang="en-US" sz="2800" u="sng">
                <a:solidFill>
                  <a:srgbClr val="FFFF00"/>
                </a:solidFill>
                <a:latin typeface="Times New Roman" panose="02020603050405020304" pitchFamily="18" charset="0"/>
              </a:rPr>
              <a:t>proud</a:t>
            </a:r>
            <a:r>
              <a:rPr lang="en-US" altLang="en-US" sz="2800">
                <a:solidFill>
                  <a:schemeClr val="bg1"/>
                </a:solidFill>
                <a:latin typeface="Times New Roman" panose="02020603050405020304" pitchFamily="18" charset="0"/>
              </a:rPr>
              <a:t> and </a:t>
            </a:r>
            <a:r>
              <a:rPr lang="en-US" altLang="en-US" sz="2800" u="sng">
                <a:solidFill>
                  <a:srgbClr val="FFFF00"/>
                </a:solidFill>
                <a:latin typeface="Times New Roman" panose="02020603050405020304" pitchFamily="18" charset="0"/>
              </a:rPr>
              <a:t>arrogant</a:t>
            </a:r>
            <a:r>
              <a:rPr lang="en-US" altLang="en-US" sz="2800">
                <a:solidFill>
                  <a:schemeClr val="bg1"/>
                </a:solidFill>
                <a:latin typeface="Times New Roman" panose="02020603050405020304" pitchFamily="18" charset="0"/>
              </a:rPr>
              <a:t> King who demanded absolute loyalty and sought absolute power. The idea of his kingdom not lasting was probably too much for Nebuchadnezzar to accept. </a:t>
            </a:r>
          </a:p>
          <a:p>
            <a:pPr eaLnBrk="1" hangingPunct="1">
              <a:lnSpc>
                <a:spcPct val="90000"/>
              </a:lnSpc>
            </a:pPr>
            <a:r>
              <a:rPr lang="en-US" altLang="en-US" sz="2800">
                <a:solidFill>
                  <a:schemeClr val="bg1"/>
                </a:solidFill>
                <a:latin typeface="Times New Roman" panose="02020603050405020304" pitchFamily="18" charset="0"/>
              </a:rPr>
              <a:t>It is quite possible Nebuchadnezzar erected this statue of pure gold in </a:t>
            </a:r>
            <a:r>
              <a:rPr lang="en-US" altLang="en-US" sz="2800" u="sng">
                <a:solidFill>
                  <a:srgbClr val="FFFF00"/>
                </a:solidFill>
                <a:latin typeface="Times New Roman" panose="02020603050405020304" pitchFamily="18" charset="0"/>
              </a:rPr>
              <a:t>defiance</a:t>
            </a:r>
            <a:r>
              <a:rPr lang="en-US" altLang="en-US" sz="2800">
                <a:solidFill>
                  <a:schemeClr val="bg1"/>
                </a:solidFill>
                <a:latin typeface="Times New Roman" panose="02020603050405020304" pitchFamily="18" charset="0"/>
              </a:rPr>
              <a:t> to Daniel’s interpretation of the dream in chapter 2. [</a:t>
            </a:r>
            <a:r>
              <a:rPr lang="en-US" altLang="en-US" sz="2800">
                <a:solidFill>
                  <a:schemeClr val="bg1"/>
                </a:solidFill>
                <a:latin typeface="Times New Roman" panose="02020603050405020304" pitchFamily="18" charset="0"/>
                <a:hlinkClick r:id="rId2" action="ppaction://hlinksldjump"/>
              </a:rPr>
              <a:t>*</a:t>
            </a:r>
            <a:r>
              <a:rPr lang="en-US" altLang="en-US" sz="2800">
                <a:solidFill>
                  <a:schemeClr val="bg1"/>
                </a:solidFill>
                <a:latin typeface="Times New Roman" panose="02020603050405020304" pitchFamily="18" charset="0"/>
              </a:rPr>
              <a:t>]</a:t>
            </a:r>
          </a:p>
          <a:p>
            <a:pPr eaLnBrk="1" hangingPunct="1">
              <a:lnSpc>
                <a:spcPct val="90000"/>
              </a:lnSpc>
            </a:pPr>
            <a:endParaRPr lang="en-US" altLang="en-US" sz="2400">
              <a:solidFill>
                <a:schemeClr val="bg1"/>
              </a:solidFill>
              <a:latin typeface="Times New Roman" panose="02020603050405020304" pitchFamily="18" charset="0"/>
            </a:endParaRPr>
          </a:p>
        </p:txBody>
      </p:sp>
      <p:pic>
        <p:nvPicPr>
          <p:cNvPr id="9223" name="Picture 7" descr="Nebuchadnezzars%20Dream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28600"/>
            <a:ext cx="307816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9" descr="nebuchadnezzar_golden-stat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3127375"/>
            <a:ext cx="3078163"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23"/>
                                        </p:tgtEl>
                                        <p:attrNameLst>
                                          <p:attrName>style.visibility</p:attrName>
                                        </p:attrNameLst>
                                      </p:cBhvr>
                                      <p:to>
                                        <p:strVal val="visible"/>
                                      </p:to>
                                    </p:set>
                                    <p:anim calcmode="lin" valueType="num">
                                      <p:cBhvr additive="base">
                                        <p:cTn id="7" dur="500" fill="hold"/>
                                        <p:tgtEl>
                                          <p:spTgt spid="9223"/>
                                        </p:tgtEl>
                                        <p:attrNameLst>
                                          <p:attrName>ppt_x</p:attrName>
                                        </p:attrNameLst>
                                      </p:cBhvr>
                                      <p:tavLst>
                                        <p:tav tm="0">
                                          <p:val>
                                            <p:strVal val="#ppt_x"/>
                                          </p:val>
                                        </p:tav>
                                        <p:tav tm="100000">
                                          <p:val>
                                            <p:strVal val="#ppt_x"/>
                                          </p:val>
                                        </p:tav>
                                      </p:tavLst>
                                    </p:anim>
                                    <p:anim calcmode="lin" valueType="num">
                                      <p:cBhvr additive="base">
                                        <p:cTn id="8"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25"/>
                                        </p:tgtEl>
                                        <p:attrNameLst>
                                          <p:attrName>style.visibility</p:attrName>
                                        </p:attrNameLst>
                                      </p:cBhvr>
                                      <p:to>
                                        <p:strVal val="visible"/>
                                      </p:to>
                                    </p:set>
                                    <p:anim calcmode="lin" valueType="num">
                                      <p:cBhvr additive="base">
                                        <p:cTn id="13" dur="500" fill="hold"/>
                                        <p:tgtEl>
                                          <p:spTgt spid="9225"/>
                                        </p:tgtEl>
                                        <p:attrNameLst>
                                          <p:attrName>ppt_x</p:attrName>
                                        </p:attrNameLst>
                                      </p:cBhvr>
                                      <p:tavLst>
                                        <p:tav tm="0">
                                          <p:val>
                                            <p:strVal val="#ppt_x"/>
                                          </p:val>
                                        </p:tav>
                                        <p:tav tm="100000">
                                          <p:val>
                                            <p:strVal val="#ppt_x"/>
                                          </p:val>
                                        </p:tav>
                                      </p:tavLst>
                                    </p:anim>
                                    <p:anim calcmode="lin" valueType="num">
                                      <p:cBhvr additive="base">
                                        <p:cTn id="14"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1">
                                            <p:txEl>
                                              <p:pRg st="0" end="0"/>
                                            </p:txEl>
                                          </p:spTgt>
                                        </p:tgtEl>
                                        <p:attrNameLst>
                                          <p:attrName>style.visibility</p:attrName>
                                        </p:attrNameLst>
                                      </p:cBhvr>
                                      <p:to>
                                        <p:strVal val="visible"/>
                                      </p:to>
                                    </p:set>
                                    <p:anim calcmode="lin" valueType="num">
                                      <p:cBhvr additive="base">
                                        <p:cTn id="19" dur="500" fill="hold"/>
                                        <p:tgtEl>
                                          <p:spTgt spid="922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21">
                                            <p:txEl>
                                              <p:pRg st="1" end="1"/>
                                            </p:txEl>
                                          </p:spTgt>
                                        </p:tgtEl>
                                        <p:attrNameLst>
                                          <p:attrName>style.visibility</p:attrName>
                                        </p:attrNameLst>
                                      </p:cBhvr>
                                      <p:to>
                                        <p:strVal val="visible"/>
                                      </p:to>
                                    </p:set>
                                    <p:anim calcmode="lin" valueType="num">
                                      <p:cBhvr additive="base">
                                        <p:cTn id="25" dur="500" fill="hold"/>
                                        <p:tgtEl>
                                          <p:spTgt spid="9221">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2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458788"/>
            <a:ext cx="4648200" cy="6019800"/>
          </a:xfrm>
        </p:spPr>
        <p:txBody>
          <a:bodyPr/>
          <a:lstStyle/>
          <a:p>
            <a:pPr eaLnBrk="1" hangingPunct="1">
              <a:lnSpc>
                <a:spcPct val="90000"/>
              </a:lnSpc>
            </a:pPr>
            <a:r>
              <a:rPr lang="en-US" altLang="en-US" sz="2800">
                <a:solidFill>
                  <a:schemeClr val="bg1"/>
                </a:solidFill>
                <a:latin typeface="Times New Roman" panose="02020603050405020304" pitchFamily="18" charset="0"/>
              </a:rPr>
              <a:t>Nebuchadnezzar might have wanted to show the world his kingdom was everlasting.</a:t>
            </a:r>
          </a:p>
          <a:p>
            <a:pPr eaLnBrk="1" hangingPunct="1">
              <a:lnSpc>
                <a:spcPct val="90000"/>
              </a:lnSpc>
            </a:pPr>
            <a:r>
              <a:rPr lang="en-US" altLang="en-US" sz="2800">
                <a:solidFill>
                  <a:schemeClr val="bg1"/>
                </a:solidFill>
                <a:latin typeface="Times New Roman" panose="02020603050405020304" pitchFamily="18" charset="0"/>
              </a:rPr>
              <a:t>It could also be Nebuchadnezzar’s statue was a </a:t>
            </a:r>
            <a:r>
              <a:rPr lang="en-US" altLang="en-US" sz="2800" u="sng">
                <a:solidFill>
                  <a:srgbClr val="FFFF00"/>
                </a:solidFill>
                <a:latin typeface="Times New Roman" panose="02020603050405020304" pitchFamily="18" charset="0"/>
              </a:rPr>
              <a:t>replica</a:t>
            </a:r>
            <a:r>
              <a:rPr lang="en-US" altLang="en-US" sz="2800">
                <a:solidFill>
                  <a:schemeClr val="bg1"/>
                </a:solidFill>
                <a:latin typeface="Times New Roman" panose="02020603050405020304" pitchFamily="18" charset="0"/>
              </a:rPr>
              <a:t> of the one he saw in the vision.</a:t>
            </a:r>
          </a:p>
          <a:p>
            <a:endParaRPr lang="en-US" altLang="en-US" sz="2800"/>
          </a:p>
        </p:txBody>
      </p:sp>
      <p:pic>
        <p:nvPicPr>
          <p:cNvPr id="5" name="Picture 7" descr="Nebuchadnezzars%20Dream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48400" y="309563"/>
            <a:ext cx="2438400" cy="3738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nebuchadnezzar_golden-stat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895600"/>
            <a:ext cx="3006725" cy="356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type="body" sz="half" idx="1"/>
          </p:nvPr>
        </p:nvSpPr>
        <p:spPr>
          <a:xfrm>
            <a:off x="228600" y="0"/>
            <a:ext cx="4724400" cy="6858000"/>
          </a:xfrm>
        </p:spPr>
        <p:txBody>
          <a:bodyPr/>
          <a:lstStyle/>
          <a:p>
            <a:pPr marL="0" indent="0" eaLnBrk="1" hangingPunct="1">
              <a:lnSpc>
                <a:spcPct val="90000"/>
              </a:lnSpc>
              <a:buFontTx/>
              <a:buNone/>
              <a:defRPr/>
            </a:pPr>
            <a:r>
              <a:rPr lang="en-US" altLang="en-US" sz="2800" b="1" dirty="0">
                <a:solidFill>
                  <a:schemeClr val="bg1"/>
                </a:solidFill>
                <a:latin typeface="Times New Roman" panose="02020603050405020304" pitchFamily="18" charset="0"/>
              </a:rPr>
              <a:t>Vs. 2-3</a:t>
            </a:r>
            <a:endParaRPr lang="en-US" altLang="en-US" sz="2800" dirty="0">
              <a:solidFill>
                <a:schemeClr val="bg1"/>
              </a:solidFill>
              <a:latin typeface="Times New Roman" panose="02020603050405020304" pitchFamily="18" charset="0"/>
            </a:endParaRPr>
          </a:p>
          <a:p>
            <a:pPr eaLnBrk="1" hangingPunct="1">
              <a:lnSpc>
                <a:spcPct val="90000"/>
              </a:lnSpc>
              <a:defRPr/>
            </a:pPr>
            <a:r>
              <a:rPr lang="en-US" altLang="en-US" sz="2800" dirty="0">
                <a:solidFill>
                  <a:schemeClr val="bg1"/>
                </a:solidFill>
                <a:latin typeface="Times New Roman" panose="02020603050405020304" pitchFamily="18" charset="0"/>
              </a:rPr>
              <a:t>King Nebuchadnezzar assembled the officials of </a:t>
            </a:r>
            <a:r>
              <a:rPr lang="en-US" altLang="en-US" sz="2800" u="sng" dirty="0">
                <a:solidFill>
                  <a:srgbClr val="FFFF00"/>
                </a:solidFill>
                <a:latin typeface="Times New Roman" panose="02020603050405020304" pitchFamily="18" charset="0"/>
              </a:rPr>
              <a:t>surrounding</a:t>
            </a:r>
            <a:r>
              <a:rPr lang="en-US" altLang="en-US" sz="2800" dirty="0">
                <a:solidFill>
                  <a:srgbClr val="FFFF00"/>
                </a:solidFill>
                <a:latin typeface="Times New Roman" panose="02020603050405020304" pitchFamily="18" charset="0"/>
              </a:rPr>
              <a:t> </a:t>
            </a:r>
            <a:r>
              <a:rPr lang="en-US" altLang="en-US" sz="2800" dirty="0">
                <a:solidFill>
                  <a:schemeClr val="bg1"/>
                </a:solidFill>
                <a:latin typeface="Times New Roman" panose="02020603050405020304" pitchFamily="18" charset="0"/>
              </a:rPr>
              <a:t>areas to pay homage to this statue. </a:t>
            </a:r>
          </a:p>
          <a:p>
            <a:pPr eaLnBrk="1" hangingPunct="1">
              <a:lnSpc>
                <a:spcPct val="90000"/>
              </a:lnSpc>
              <a:defRPr/>
            </a:pPr>
            <a:r>
              <a:rPr lang="en-US" altLang="en-US" sz="2800" dirty="0">
                <a:solidFill>
                  <a:schemeClr val="bg1"/>
                </a:solidFill>
                <a:latin typeface="Times New Roman" panose="02020603050405020304" pitchFamily="18" charset="0"/>
              </a:rPr>
              <a:t>It is interesting to note that some of these officials were </a:t>
            </a:r>
            <a:r>
              <a:rPr lang="en-US" altLang="en-US" sz="2800" u="sng" dirty="0">
                <a:solidFill>
                  <a:srgbClr val="FFFF00"/>
                </a:solidFill>
                <a:latin typeface="Times New Roman" panose="02020603050405020304" pitchFamily="18" charset="0"/>
              </a:rPr>
              <a:t>Persian</a:t>
            </a:r>
            <a:r>
              <a:rPr lang="en-US" altLang="en-US" sz="2800" dirty="0">
                <a:solidFill>
                  <a:srgbClr val="FFFF00"/>
                </a:solidFill>
                <a:latin typeface="Times New Roman" panose="02020603050405020304" pitchFamily="18" charset="0"/>
              </a:rPr>
              <a:t> </a:t>
            </a:r>
            <a:r>
              <a:rPr lang="en-US" altLang="en-US" sz="2800" dirty="0">
                <a:solidFill>
                  <a:schemeClr val="bg1"/>
                </a:solidFill>
                <a:latin typeface="Times New Roman" panose="02020603050405020304" pitchFamily="18" charset="0"/>
              </a:rPr>
              <a:t>and the place of assembly was toward the empire of Persia. </a:t>
            </a:r>
          </a:p>
          <a:p>
            <a:pPr eaLnBrk="1" hangingPunct="1">
              <a:lnSpc>
                <a:spcPct val="90000"/>
              </a:lnSpc>
              <a:defRPr/>
            </a:pPr>
            <a:r>
              <a:rPr lang="en-US" altLang="en-US" sz="2800" dirty="0">
                <a:solidFill>
                  <a:schemeClr val="bg1"/>
                </a:solidFill>
                <a:latin typeface="Times New Roman" panose="02020603050405020304" pitchFamily="18" charset="0"/>
              </a:rPr>
              <a:t>Might King Nebuchadnezzar have guessed Persia to be the second empire? This could explain why the assemblage was limited to the officials of surrounding areas.</a:t>
            </a:r>
          </a:p>
          <a:p>
            <a:pPr eaLnBrk="1" hangingPunct="1">
              <a:lnSpc>
                <a:spcPct val="90000"/>
              </a:lnSpc>
              <a:defRPr/>
            </a:pPr>
            <a:endParaRPr lang="en-US" altLang="en-US" sz="2800" dirty="0">
              <a:solidFill>
                <a:schemeClr val="bg1"/>
              </a:solidFill>
              <a:latin typeface="Times New Roman" panose="02020603050405020304" pitchFamily="18" charset="0"/>
            </a:endParaRPr>
          </a:p>
        </p:txBody>
      </p:sp>
      <p:pic>
        <p:nvPicPr>
          <p:cNvPr id="11271" name="Picture 7" descr="Nebuchadnezzars%20Dream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81000"/>
            <a:ext cx="3790950"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 calcmode="lin" valueType="num">
                                      <p:cBhvr additive="base">
                                        <p:cTn id="7" dur="500" fill="hold"/>
                                        <p:tgtEl>
                                          <p:spTgt spid="1126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71"/>
                                        </p:tgtEl>
                                        <p:attrNameLst>
                                          <p:attrName>style.visibility</p:attrName>
                                        </p:attrNameLst>
                                      </p:cBhvr>
                                      <p:to>
                                        <p:strVal val="visible"/>
                                      </p:to>
                                    </p:set>
                                    <p:anim calcmode="lin" valueType="num">
                                      <p:cBhvr additive="base">
                                        <p:cTn id="13" dur="500" fill="hold"/>
                                        <p:tgtEl>
                                          <p:spTgt spid="11271"/>
                                        </p:tgtEl>
                                        <p:attrNameLst>
                                          <p:attrName>ppt_x</p:attrName>
                                        </p:attrNameLst>
                                      </p:cBhvr>
                                      <p:tavLst>
                                        <p:tav tm="0">
                                          <p:val>
                                            <p:strVal val="#ppt_x"/>
                                          </p:val>
                                        </p:tav>
                                        <p:tav tm="100000">
                                          <p:val>
                                            <p:strVal val="#ppt_x"/>
                                          </p:val>
                                        </p:tav>
                                      </p:tavLst>
                                    </p:anim>
                                    <p:anim calcmode="lin" valueType="num">
                                      <p:cBhvr additive="base">
                                        <p:cTn id="14" dur="500" fill="hold"/>
                                        <p:tgtEl>
                                          <p:spTgt spid="1127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9">
                                            <p:txEl>
                                              <p:pRg st="1" end="1"/>
                                            </p:txEl>
                                          </p:spTgt>
                                        </p:tgtEl>
                                        <p:attrNameLst>
                                          <p:attrName>style.visibility</p:attrName>
                                        </p:attrNameLst>
                                      </p:cBhvr>
                                      <p:to>
                                        <p:strVal val="visible"/>
                                      </p:to>
                                    </p:set>
                                    <p:anim calcmode="lin" valueType="num">
                                      <p:cBhvr additive="base">
                                        <p:cTn id="19" dur="500" fill="hold"/>
                                        <p:tgtEl>
                                          <p:spTgt spid="1126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9">
                                            <p:txEl>
                                              <p:pRg st="2" end="2"/>
                                            </p:txEl>
                                          </p:spTgt>
                                        </p:tgtEl>
                                        <p:attrNameLst>
                                          <p:attrName>style.visibility</p:attrName>
                                        </p:attrNameLst>
                                      </p:cBhvr>
                                      <p:to>
                                        <p:strVal val="visible"/>
                                      </p:to>
                                    </p:set>
                                    <p:anim calcmode="lin" valueType="num">
                                      <p:cBhvr additive="base">
                                        <p:cTn id="25" dur="500" fill="hold"/>
                                        <p:tgtEl>
                                          <p:spTgt spid="1126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9">
                                            <p:txEl>
                                              <p:pRg st="3" end="3"/>
                                            </p:txEl>
                                          </p:spTgt>
                                        </p:tgtEl>
                                        <p:attrNameLst>
                                          <p:attrName>style.visibility</p:attrName>
                                        </p:attrNameLst>
                                      </p:cBhvr>
                                      <p:to>
                                        <p:strVal val="visible"/>
                                      </p:to>
                                    </p:set>
                                    <p:anim calcmode="lin" valueType="num">
                                      <p:cBhvr additive="base">
                                        <p:cTn id="31" dur="500" fill="hold"/>
                                        <p:tgtEl>
                                          <p:spTgt spid="1126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descr="babyl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31925"/>
            <a:ext cx="41910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5" descr="persian-empire-map-during-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427163"/>
            <a:ext cx="41910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Text Box 6"/>
          <p:cNvSpPr txBox="1">
            <a:spLocks noChangeArrowheads="1"/>
          </p:cNvSpPr>
          <p:nvPr/>
        </p:nvSpPr>
        <p:spPr bwMode="auto">
          <a:xfrm>
            <a:off x="723900" y="4892675"/>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a:solidFill>
                  <a:schemeClr val="bg1"/>
                </a:solidFill>
                <a:latin typeface="Times New Roman" panose="02020603050405020304" pitchFamily="18" charset="0"/>
              </a:rPr>
              <a:t>Babylonian Empire</a:t>
            </a:r>
          </a:p>
        </p:txBody>
      </p:sp>
      <p:sp>
        <p:nvSpPr>
          <p:cNvPr id="41991" name="Text Box 7"/>
          <p:cNvSpPr txBox="1">
            <a:spLocks noChangeArrowheads="1"/>
          </p:cNvSpPr>
          <p:nvPr/>
        </p:nvSpPr>
        <p:spPr bwMode="auto">
          <a:xfrm>
            <a:off x="4800600" y="4906963"/>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a:solidFill>
                  <a:schemeClr val="bg1"/>
                </a:solidFill>
                <a:latin typeface="Times New Roman" panose="02020603050405020304" pitchFamily="18" charset="0"/>
              </a:rPr>
              <a:t>The Persian Empire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additive="base">
                                        <p:cTn id="7" dur="500" fill="hold"/>
                                        <p:tgtEl>
                                          <p:spTgt spid="41988"/>
                                        </p:tgtEl>
                                        <p:attrNameLst>
                                          <p:attrName>ppt_x</p:attrName>
                                        </p:attrNameLst>
                                      </p:cBhvr>
                                      <p:tavLst>
                                        <p:tav tm="0">
                                          <p:val>
                                            <p:strVal val="#ppt_x"/>
                                          </p:val>
                                        </p:tav>
                                        <p:tav tm="100000">
                                          <p:val>
                                            <p:strVal val="#ppt_x"/>
                                          </p:val>
                                        </p:tav>
                                      </p:tavLst>
                                    </p:anim>
                                    <p:anim calcmode="lin" valueType="num">
                                      <p:cBhvr additive="base">
                                        <p:cTn id="8" dur="500" fill="hold"/>
                                        <p:tgtEl>
                                          <p:spTgt spid="4198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990"/>
                                        </p:tgtEl>
                                        <p:attrNameLst>
                                          <p:attrName>style.visibility</p:attrName>
                                        </p:attrNameLst>
                                      </p:cBhvr>
                                      <p:to>
                                        <p:strVal val="visible"/>
                                      </p:to>
                                    </p:set>
                                    <p:anim calcmode="lin" valueType="num">
                                      <p:cBhvr additive="base">
                                        <p:cTn id="11" dur="500" fill="hold"/>
                                        <p:tgtEl>
                                          <p:spTgt spid="41990"/>
                                        </p:tgtEl>
                                        <p:attrNameLst>
                                          <p:attrName>ppt_x</p:attrName>
                                        </p:attrNameLst>
                                      </p:cBhvr>
                                      <p:tavLst>
                                        <p:tav tm="0">
                                          <p:val>
                                            <p:strVal val="#ppt_x"/>
                                          </p:val>
                                        </p:tav>
                                        <p:tav tm="100000">
                                          <p:val>
                                            <p:strVal val="#ppt_x"/>
                                          </p:val>
                                        </p:tav>
                                      </p:tavLst>
                                    </p:anim>
                                    <p:anim calcmode="lin" valueType="num">
                                      <p:cBhvr additive="base">
                                        <p:cTn id="12" dur="500" fill="hold"/>
                                        <p:tgtEl>
                                          <p:spTgt spid="4199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41989"/>
                                        </p:tgtEl>
                                        <p:attrNameLst>
                                          <p:attrName>style.visibility</p:attrName>
                                        </p:attrNameLst>
                                      </p:cBhvr>
                                      <p:to>
                                        <p:strVal val="visible"/>
                                      </p:to>
                                    </p:set>
                                    <p:anim calcmode="lin" valueType="num">
                                      <p:cBhvr additive="base">
                                        <p:cTn id="17" dur="500" fill="hold"/>
                                        <p:tgtEl>
                                          <p:spTgt spid="41989"/>
                                        </p:tgtEl>
                                        <p:attrNameLst>
                                          <p:attrName>ppt_x</p:attrName>
                                        </p:attrNameLst>
                                      </p:cBhvr>
                                      <p:tavLst>
                                        <p:tav tm="0">
                                          <p:val>
                                            <p:strVal val="#ppt_x"/>
                                          </p:val>
                                        </p:tav>
                                        <p:tav tm="100000">
                                          <p:val>
                                            <p:strVal val="#ppt_x"/>
                                          </p:val>
                                        </p:tav>
                                      </p:tavLst>
                                    </p:anim>
                                    <p:anim calcmode="lin" valueType="num">
                                      <p:cBhvr additive="base">
                                        <p:cTn id="18" dur="500" fill="hold"/>
                                        <p:tgtEl>
                                          <p:spTgt spid="4198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1991"/>
                                        </p:tgtEl>
                                        <p:attrNameLst>
                                          <p:attrName>style.visibility</p:attrName>
                                        </p:attrNameLst>
                                      </p:cBhvr>
                                      <p:to>
                                        <p:strVal val="visible"/>
                                      </p:to>
                                    </p:set>
                                    <p:anim calcmode="lin" valueType="num">
                                      <p:cBhvr additive="base">
                                        <p:cTn id="21" dur="500" fill="hold"/>
                                        <p:tgtEl>
                                          <p:spTgt spid="41991"/>
                                        </p:tgtEl>
                                        <p:attrNameLst>
                                          <p:attrName>ppt_x</p:attrName>
                                        </p:attrNameLst>
                                      </p:cBhvr>
                                      <p:tavLst>
                                        <p:tav tm="0">
                                          <p:val>
                                            <p:strVal val="#ppt_x"/>
                                          </p:val>
                                        </p:tav>
                                        <p:tav tm="100000">
                                          <p:val>
                                            <p:strVal val="#ppt_x"/>
                                          </p:val>
                                        </p:tav>
                                      </p:tavLst>
                                    </p:anim>
                                    <p:anim calcmode="lin" valueType="num">
                                      <p:cBhvr additive="base">
                                        <p:cTn id="22" dur="500" fill="hold"/>
                                        <p:tgtEl>
                                          <p:spTgt spid="419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p:bldP spid="4199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490</TotalTime>
  <Words>1371</Words>
  <Application>Microsoft Office PowerPoint</Application>
  <PresentationFormat>On-screen Show (4:3)</PresentationFormat>
  <Paragraphs>76</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Times New Roman</vt:lpstr>
      <vt:lpstr>Arial</vt:lpstr>
      <vt:lpstr>Calibri</vt:lpstr>
      <vt:lpstr>Default Design</vt:lpstr>
      <vt:lpstr>Daniel Chapter 3</vt:lpstr>
      <vt:lpstr>Bibliography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Interpretation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Marvin Tapsfield</dc:creator>
  <cp:lastModifiedBy>Mervin Tapsfield</cp:lastModifiedBy>
  <cp:revision>79</cp:revision>
  <cp:lastPrinted>1601-01-01T00:00:00Z</cp:lastPrinted>
  <dcterms:created xsi:type="dcterms:W3CDTF">2011-12-20T23:11:21Z</dcterms:created>
  <dcterms:modified xsi:type="dcterms:W3CDTF">2016-11-16T17:29:59Z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_MarkAsFinal">
    <vt:bool>true</vt:bool>
  </property>
</Properties>
</file>